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47" r:id="rId1"/>
  </p:sldMasterIdLst>
  <p:notesMasterIdLst>
    <p:notesMasterId r:id="rId24"/>
  </p:notesMasterIdLst>
  <p:handoutMasterIdLst>
    <p:handoutMasterId r:id="rId25"/>
  </p:handoutMasterIdLst>
  <p:sldIdLst>
    <p:sldId id="286" r:id="rId2"/>
    <p:sldId id="285" r:id="rId3"/>
    <p:sldId id="257" r:id="rId4"/>
    <p:sldId id="296" r:id="rId5"/>
    <p:sldId id="297" r:id="rId6"/>
    <p:sldId id="298" r:id="rId7"/>
    <p:sldId id="299" r:id="rId8"/>
    <p:sldId id="324" r:id="rId9"/>
    <p:sldId id="302" r:id="rId10"/>
    <p:sldId id="260" r:id="rId11"/>
    <p:sldId id="303" r:id="rId12"/>
    <p:sldId id="304" r:id="rId13"/>
    <p:sldId id="306" r:id="rId14"/>
    <p:sldId id="308" r:id="rId15"/>
    <p:sldId id="320" r:id="rId16"/>
    <p:sldId id="321" r:id="rId17"/>
    <p:sldId id="323" r:id="rId18"/>
    <p:sldId id="312" r:id="rId19"/>
    <p:sldId id="318" r:id="rId20"/>
    <p:sldId id="325" r:id="rId21"/>
    <p:sldId id="319" r:id="rId22"/>
    <p:sldId id="32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1993" autoAdjust="0"/>
  </p:normalViewPr>
  <p:slideViewPr>
    <p:cSldViewPr>
      <p:cViewPr varScale="1">
        <p:scale>
          <a:sx n="115" d="100"/>
          <a:sy n="115" d="100"/>
        </p:scale>
        <p:origin x="135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114A00A-6F31-4D49-A6BF-C0D7F0809E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B2BA01-BE6E-46FA-9085-58D7BB16E4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B4F4F-DE72-4BDA-81B6-701D643B76BA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027E8-A38E-402B-9653-0DECF49CA9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A3DEA-417B-41A7-AA46-A2EB2A119D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2FD01-6795-4AAC-B9D3-783CF217F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046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7FA8B-C937-42E3-A3DB-9312B605838C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1AEE5-2D86-4B87-8414-81D676074DA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1AEE5-2D86-4B87-8414-81D676074DA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1AEE5-2D86-4B87-8414-81D676074DA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1AEE5-2D86-4B87-8414-81D676074DA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516F-50E9-4C1F-BE64-32487D06462D}" type="datetime1">
              <a:rPr lang="ru-RU" smtClean="0"/>
              <a:t>04.06.2020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285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B0F1-16A7-4404-A00D-CEDFD5314360}" type="datetime1">
              <a:rPr lang="ru-RU" smtClean="0"/>
              <a:t>04.06.2020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3077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1531-6206-4BC3-A1E1-4061A75E40AB}" type="datetime1">
              <a:rPr lang="ru-RU" smtClean="0"/>
              <a:t>04.06.2020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6770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FCC7-F059-438C-8576-13E2FE98D811}" type="datetime1">
              <a:rPr lang="ru-RU" smtClean="0"/>
              <a:t>04.06.2020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036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DBC59-0C07-4268-A564-8D8227FA889C}" type="datetime1">
              <a:rPr lang="ru-RU" smtClean="0"/>
              <a:t>04.06.2020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6497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00E31-107E-4893-8A2F-CD7A709841AB}" type="datetime1">
              <a:rPr lang="ru-RU" smtClean="0"/>
              <a:t>04.06.2020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747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3FF6-B47F-4BF9-AC61-F01346E94732}" type="datetime1">
              <a:rPr lang="ru-RU" smtClean="0"/>
              <a:t>04.06.2020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78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2F02-4F38-4ABA-95D7-EC49B17E53FA}" type="datetime1">
              <a:rPr lang="ru-RU" smtClean="0"/>
              <a:t>04.06.2020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4212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D8F0-4BDA-46DA-8976-DD340B4ED784}" type="datetime1">
              <a:rPr lang="ru-RU" smtClean="0"/>
              <a:t>04.06.2020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445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ED5A1-2489-49F1-8F9D-BA8DD1E62B56}" type="datetime1">
              <a:rPr lang="ru-RU" smtClean="0"/>
              <a:t>04.06.2020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373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E76A-6A95-487D-9083-6ECF88AF905E}" type="datetime1">
              <a:rPr lang="ru-RU" smtClean="0"/>
              <a:t>04.06.2020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38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34C7C-2477-4D56-A0F3-4AE0900F1CD9}" type="datetime1">
              <a:rPr lang="ru-RU" smtClean="0"/>
              <a:t>04.06.2020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1829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C4D5-8E73-410D-8631-EF6DDA7F5108}" type="datetime1">
              <a:rPr lang="ru-RU" smtClean="0"/>
              <a:t>04.06.2020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65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FB039-3C71-4157-A099-AB4A842C89B6}" type="datetime1">
              <a:rPr lang="ru-RU" smtClean="0"/>
              <a:t>04.06.2020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6124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0497-E4F7-4562-AA09-4B6459FAE137}" type="datetime1">
              <a:rPr lang="ru-RU" smtClean="0"/>
              <a:t>04.06.2020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011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9DF2-6879-4AA8-9248-6A4CEDC97485}" type="datetime1">
              <a:rPr lang="ru-RU" smtClean="0"/>
              <a:t>04.06.2020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302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ED392-843C-4968-A6DE-B3C9036A3EE5}" type="datetime1">
              <a:rPr lang="ru-RU" smtClean="0"/>
              <a:t>04.06.2020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01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8" r:id="rId1"/>
    <p:sldLayoutId id="2147484349" r:id="rId2"/>
    <p:sldLayoutId id="2147484350" r:id="rId3"/>
    <p:sldLayoutId id="2147484351" r:id="rId4"/>
    <p:sldLayoutId id="2147484352" r:id="rId5"/>
    <p:sldLayoutId id="2147484353" r:id="rId6"/>
    <p:sldLayoutId id="2147484354" r:id="rId7"/>
    <p:sldLayoutId id="2147484355" r:id="rId8"/>
    <p:sldLayoutId id="2147484356" r:id="rId9"/>
    <p:sldLayoutId id="2147484357" r:id="rId10"/>
    <p:sldLayoutId id="2147484358" r:id="rId11"/>
    <p:sldLayoutId id="2147484359" r:id="rId12"/>
    <p:sldLayoutId id="2147484360" r:id="rId13"/>
    <p:sldLayoutId id="2147484361" r:id="rId14"/>
    <p:sldLayoutId id="2147484362" r:id="rId15"/>
    <p:sldLayoutId id="214748436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786" y="332656"/>
            <a:ext cx="70265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Sylfaen" pitchFamily="18" charset="0"/>
              </a:rPr>
              <a:t>Հայաստանի</a:t>
            </a:r>
            <a:r>
              <a:rPr lang="en-US" sz="3200" b="1" dirty="0">
                <a:latin typeface="Sylfaen" pitchFamily="18" charset="0"/>
              </a:rPr>
              <a:t> </a:t>
            </a:r>
            <a:r>
              <a:rPr lang="en-US" sz="3200" b="1" dirty="0" err="1">
                <a:latin typeface="Sylfaen" pitchFamily="18" charset="0"/>
              </a:rPr>
              <a:t>Ազգային</a:t>
            </a:r>
            <a:r>
              <a:rPr lang="en-US" sz="3200" b="1" dirty="0">
                <a:latin typeface="Sylfaen" pitchFamily="18" charset="0"/>
              </a:rPr>
              <a:t> </a:t>
            </a:r>
            <a:r>
              <a:rPr lang="en-US" sz="3200" b="1" dirty="0" err="1">
                <a:latin typeface="Sylfaen" pitchFamily="18" charset="0"/>
              </a:rPr>
              <a:t>Պոլիտեխնիկական</a:t>
            </a:r>
            <a:r>
              <a:rPr lang="en-US" sz="3200" b="1" dirty="0">
                <a:latin typeface="Sylfaen" pitchFamily="18" charset="0"/>
              </a:rPr>
              <a:t> </a:t>
            </a:r>
            <a:r>
              <a:rPr lang="en-US" sz="3200" b="1" dirty="0" err="1" smtClean="0">
                <a:latin typeface="Sylfaen" pitchFamily="18" charset="0"/>
              </a:rPr>
              <a:t>Համալսարան</a:t>
            </a:r>
            <a:endParaRPr lang="en-US" sz="3200" b="1" dirty="0" smtClean="0">
              <a:latin typeface="Sylfaen" pitchFamily="18" charset="0"/>
            </a:endParaRPr>
          </a:p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Sylfaen" pitchFamily="18" charset="0"/>
              </a:rPr>
              <a:t>ՏՀՏԷ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Sylfaen" pitchFamily="18" charset="0"/>
              </a:rPr>
              <a:t>Ինստիտուտ</a:t>
            </a:r>
            <a:endParaRPr lang="en-US" sz="32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latin typeface="Sylfaen" pitchFamily="18" charset="0"/>
            </a:endParaRPr>
          </a:p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Sylfaen" pitchFamily="18" charset="0"/>
              </a:rPr>
              <a:t>ՔՀ և Ց 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Sylfaen" pitchFamily="18" charset="0"/>
              </a:rPr>
              <a:t>ԱՄԲԻՈՆ</a:t>
            </a:r>
            <a:endParaRPr lang="en-US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latin typeface="Sylfae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r>
              <a:rPr lang="en-US" dirty="0"/>
              <a:t>.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2890391"/>
            <a:ext cx="8721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Sylfaen" pitchFamily="18" charset="0"/>
              </a:rPr>
              <a:t>Թեմա</a:t>
            </a:r>
            <a:r>
              <a:rPr lang="en-US" sz="3200" dirty="0">
                <a:latin typeface="Sylfaen" pitchFamily="18" charset="0"/>
              </a:rPr>
              <a:t>՝ </a:t>
            </a:r>
            <a:r>
              <a:rPr lang="en-US" sz="3200" dirty="0" smtClean="0">
                <a:latin typeface="Sylfaen" pitchFamily="18" charset="0"/>
              </a:rPr>
              <a:t>   </a:t>
            </a:r>
            <a:r>
              <a:rPr lang="hy-AM" sz="3200" b="1" dirty="0" smtClean="0">
                <a:solidFill>
                  <a:srgbClr val="002060"/>
                </a:solidFill>
                <a:latin typeface="Sylfaen" pitchFamily="18" charset="0"/>
              </a:rPr>
              <a:t>Պարզեցված </a:t>
            </a:r>
            <a:r>
              <a:rPr lang="hy-AM" sz="3200" b="1" dirty="0">
                <a:solidFill>
                  <a:srgbClr val="002060"/>
                </a:solidFill>
                <a:latin typeface="Sylfaen" pitchFamily="18" charset="0"/>
              </a:rPr>
              <a:t>RISC պրոցեսորի համար </a:t>
            </a:r>
            <a:r>
              <a:rPr lang="en-US" sz="3200" b="1" dirty="0" smtClean="0">
                <a:solidFill>
                  <a:srgbClr val="002060"/>
                </a:solidFill>
                <a:latin typeface="Sylfaen" pitchFamily="18" charset="0"/>
              </a:rPr>
              <a:t>  </a:t>
            </a:r>
            <a:r>
              <a:rPr lang="hy-AM" sz="3200" b="1" dirty="0" smtClean="0">
                <a:solidFill>
                  <a:srgbClr val="002060"/>
                </a:solidFill>
                <a:latin typeface="Sylfaen" pitchFamily="18" charset="0"/>
              </a:rPr>
              <a:t>հրամանների </a:t>
            </a:r>
            <a:r>
              <a:rPr lang="hy-AM" sz="3200" b="1" dirty="0">
                <a:solidFill>
                  <a:srgbClr val="002060"/>
                </a:solidFill>
                <a:latin typeface="Sylfaen" pitchFamily="18" charset="0"/>
              </a:rPr>
              <a:t>կոնվեյերի ուսումնասիրումը և մշակումը</a:t>
            </a:r>
            <a:endParaRPr lang="en-US" sz="3200" b="1" dirty="0">
              <a:solidFill>
                <a:srgbClr val="002060"/>
              </a:solidFill>
              <a:latin typeface="Sylfae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5F7687-D4FE-48B7-B473-49895CBD8A93}"/>
              </a:ext>
            </a:extLst>
          </p:cNvPr>
          <p:cNvSpPr txBox="1"/>
          <p:nvPr/>
        </p:nvSpPr>
        <p:spPr>
          <a:xfrm>
            <a:off x="785786" y="4818061"/>
            <a:ext cx="8215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3200" i="1" dirty="0">
                <a:latin typeface="Sylfaen" pitchFamily="18" charset="0"/>
              </a:rPr>
              <a:t>Խումբ՝ </a:t>
            </a:r>
            <a:r>
              <a:rPr lang="en-US" sz="3200" i="1" dirty="0" smtClean="0">
                <a:latin typeface="Sylfaen" pitchFamily="18" charset="0"/>
              </a:rPr>
              <a:t>            </a:t>
            </a:r>
            <a:r>
              <a:rPr lang="hy-AM" sz="3200" i="1" dirty="0" smtClean="0">
                <a:latin typeface="Sylfaen" pitchFamily="18" charset="0"/>
              </a:rPr>
              <a:t>Հ620-1</a:t>
            </a:r>
            <a:r>
              <a:rPr lang="hy-AM" sz="3200" i="1" dirty="0">
                <a:latin typeface="Sylfaen" pitchFamily="18" charset="0"/>
              </a:rPr>
              <a:t/>
            </a:r>
            <a:br>
              <a:rPr lang="hy-AM" sz="3200" i="1" dirty="0">
                <a:latin typeface="Sylfaen" pitchFamily="18" charset="0"/>
              </a:rPr>
            </a:br>
            <a:r>
              <a:rPr lang="hy-AM" sz="3200" i="1" dirty="0">
                <a:latin typeface="Sylfaen" pitchFamily="18" charset="0"/>
              </a:rPr>
              <a:t>Ուսանող՝ </a:t>
            </a:r>
            <a:r>
              <a:rPr lang="en-US" sz="3200" i="1" dirty="0" smtClean="0">
                <a:latin typeface="Sylfaen" pitchFamily="18" charset="0"/>
              </a:rPr>
              <a:t>      </a:t>
            </a:r>
            <a:r>
              <a:rPr lang="hy-AM" sz="3200" i="1" dirty="0" smtClean="0">
                <a:latin typeface="Sylfaen" pitchFamily="18" charset="0"/>
              </a:rPr>
              <a:t>Հակոբյան </a:t>
            </a:r>
            <a:r>
              <a:rPr lang="hy-AM" sz="3200" i="1" dirty="0">
                <a:latin typeface="Sylfaen" pitchFamily="18" charset="0"/>
              </a:rPr>
              <a:t>Արկադի</a:t>
            </a:r>
          </a:p>
          <a:p>
            <a:r>
              <a:rPr lang="hy-AM" sz="3200" i="1" dirty="0">
                <a:latin typeface="Sylfaen" pitchFamily="18" charset="0"/>
              </a:rPr>
              <a:t>Ղեկավար՝ </a:t>
            </a:r>
            <a:r>
              <a:rPr lang="en-US" sz="3200" i="1" dirty="0" smtClean="0">
                <a:latin typeface="Sylfaen" pitchFamily="18" charset="0"/>
              </a:rPr>
              <a:t>   </a:t>
            </a:r>
            <a:r>
              <a:rPr lang="hy-AM" sz="3200" i="1" dirty="0" smtClean="0">
                <a:latin typeface="Sylfaen" pitchFamily="18" charset="0"/>
              </a:rPr>
              <a:t> </a:t>
            </a:r>
            <a:r>
              <a:rPr lang="hy-AM" sz="3200" i="1" dirty="0">
                <a:latin typeface="Sylfaen" pitchFamily="18" charset="0"/>
              </a:rPr>
              <a:t>Քամալյան Աննա</a:t>
            </a:r>
            <a:endParaRPr lang="en-US" sz="3200" i="1" dirty="0">
              <a:latin typeface="Sylfae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Box 240"/>
          <p:cNvSpPr txBox="1"/>
          <p:nvPr/>
        </p:nvSpPr>
        <p:spPr>
          <a:xfrm>
            <a:off x="835188" y="-27384"/>
            <a:ext cx="78885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latin typeface="Sylfaen" panose="010A0502050306030303" pitchFamily="18" charset="0"/>
              </a:rPr>
              <a:t>Պարզեցված</a:t>
            </a:r>
            <a:r>
              <a:rPr lang="en-US" sz="2800" b="1" dirty="0" smtClean="0">
                <a:latin typeface="Sylfaen" panose="010A0502050306030303" pitchFamily="18" charset="0"/>
              </a:rPr>
              <a:t> </a:t>
            </a:r>
            <a:r>
              <a:rPr lang="en-US" sz="2800" b="1" dirty="0">
                <a:latin typeface="Sylfaen" panose="010A0502050306030303" pitchFamily="18" charset="0"/>
              </a:rPr>
              <a:t>RISC </a:t>
            </a:r>
            <a:r>
              <a:rPr lang="en-US" sz="2800" b="1" dirty="0" err="1">
                <a:latin typeface="Sylfaen" panose="010A0502050306030303" pitchFamily="18" charset="0"/>
              </a:rPr>
              <a:t>պրոցեսորի</a:t>
            </a:r>
            <a:r>
              <a:rPr lang="en-US" sz="2800" b="1" dirty="0">
                <a:latin typeface="Sylfaen" panose="010A0502050306030303" pitchFamily="18" charset="0"/>
              </a:rPr>
              <a:t> </a:t>
            </a:r>
            <a:r>
              <a:rPr lang="en-US" sz="2800" b="1" dirty="0" err="1">
                <a:latin typeface="Sylfaen" panose="010A0502050306030303" pitchFamily="18" charset="0"/>
              </a:rPr>
              <a:t>կառուցվածքային</a:t>
            </a:r>
            <a:r>
              <a:rPr lang="en-US" sz="2800" b="1" dirty="0">
                <a:latin typeface="Sylfaen" panose="010A0502050306030303" pitchFamily="18" charset="0"/>
              </a:rPr>
              <a:t> </a:t>
            </a:r>
            <a:r>
              <a:rPr lang="en-US" sz="2800" b="1" dirty="0" err="1" smtClean="0">
                <a:latin typeface="Sylfaen" panose="010A0502050306030303" pitchFamily="18" charset="0"/>
              </a:rPr>
              <a:t>սխեման</a:t>
            </a:r>
            <a:endParaRPr lang="ru-RU" sz="2800" b="1" dirty="0">
              <a:latin typeface="Sylfaen" panose="010A0502050306030303" pitchFamily="18" charset="0"/>
            </a:endParaRPr>
          </a:p>
        </p:txBody>
      </p:sp>
      <p:sp>
        <p:nvSpPr>
          <p:cNvPr id="2415" name="Rectangle 506">
            <a:extLst>
              <a:ext uri="{FF2B5EF4-FFF2-40B4-BE49-F238E27FC236}">
                <a16:creationId xmlns:a16="http://schemas.microsoft.com/office/drawing/2014/main" id="{532CB982-507D-4298-A932-534CA9408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40" y="8175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35" name="Rectangle 572">
            <a:extLst>
              <a:ext uri="{FF2B5EF4-FFF2-40B4-BE49-F238E27FC236}">
                <a16:creationId xmlns:a16="http://schemas.microsoft.com/office/drawing/2014/main" id="{7CC65899-23B4-4BD0-A589-D336C1BE2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40" y="127474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637" name="Picture 2636">
            <a:extLst>
              <a:ext uri="{FF2B5EF4-FFF2-40B4-BE49-F238E27FC236}">
                <a16:creationId xmlns:a16="http://schemas.microsoft.com/office/drawing/2014/main" id="{46D0F06E-D0AE-42FB-8B61-4CE822256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8" y="817548"/>
            <a:ext cx="6977172" cy="6040452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F1DDBEAC-2B3A-40B1-AB76-AC307FF1C510}"/>
              </a:ext>
            </a:extLst>
          </p:cNvPr>
          <p:cNvSpPr txBox="1">
            <a:spLocks/>
          </p:cNvSpPr>
          <p:nvPr/>
        </p:nvSpPr>
        <p:spPr>
          <a:xfrm>
            <a:off x="8460432" y="6195239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5C68B6-61C2-468F-89AB-4B9F7531AA68}" type="slidenum">
              <a:rPr lang="ru-RU" sz="2000" smtClean="0">
                <a:solidFill>
                  <a:schemeClr val="bg1"/>
                </a:solidFill>
              </a:rPr>
              <a:pPr/>
              <a:t>10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A3DAFF-9B5C-4F10-8B70-EEBE5AC6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8A690C-284D-4B9A-A47E-905F6BE76793}"/>
              </a:ext>
            </a:extLst>
          </p:cNvPr>
          <p:cNvSpPr txBox="1"/>
          <p:nvPr/>
        </p:nvSpPr>
        <p:spPr>
          <a:xfrm>
            <a:off x="251520" y="247709"/>
            <a:ext cx="8373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2800" b="1" dirty="0">
                <a:latin typeface="Sylfaen" panose="010A0502050306030303" pitchFamily="18" charset="0"/>
              </a:rPr>
              <a:t>Հրամանների և տվյալների </a:t>
            </a:r>
            <a:r>
              <a:rPr lang="en-US" sz="2800" b="1" dirty="0">
                <a:latin typeface="Sylfaen" panose="010A0502050306030303" pitchFamily="18" charset="0"/>
              </a:rPr>
              <a:t>SRAM</a:t>
            </a:r>
            <a:r>
              <a:rPr lang="hy-AM" sz="2800" b="1" dirty="0">
                <a:latin typeface="Sylfaen" panose="010A0502050306030303" pitchFamily="18" charset="0"/>
              </a:rPr>
              <a:t>,</a:t>
            </a:r>
          </a:p>
          <a:p>
            <a:pPr algn="ctr"/>
            <a:r>
              <a:rPr lang="en-US" sz="2800" b="1" dirty="0" smtClean="0">
                <a:latin typeface="Sylfaen" panose="010A0502050306030303" pitchFamily="18" charset="0"/>
              </a:rPr>
              <a:t>Verilog</a:t>
            </a:r>
            <a:r>
              <a:rPr lang="hy-AM" sz="2800" b="1" dirty="0" smtClean="0">
                <a:latin typeface="Sylfaen" panose="010A0502050306030303" pitchFamily="18" charset="0"/>
              </a:rPr>
              <a:t> </a:t>
            </a:r>
            <a:r>
              <a:rPr lang="hy-AM" sz="2800" b="1" dirty="0">
                <a:latin typeface="Sylfaen" panose="010A0502050306030303" pitchFamily="18" charset="0"/>
              </a:rPr>
              <a:t>նկարագրությունը</a:t>
            </a:r>
            <a:endParaRPr lang="en-US" sz="2800" b="1" dirty="0">
              <a:latin typeface="Sylfaen" panose="010A050205030603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1194CD-97DB-46ED-BF5B-99E3F5A2DB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5"/>
          <a:stretch/>
        </p:blipFill>
        <p:spPr>
          <a:xfrm>
            <a:off x="1195578" y="1415551"/>
            <a:ext cx="6784326" cy="2520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F98889-A5FD-4220-B659-463BE8B3314F}"/>
              </a:ext>
            </a:extLst>
          </p:cNvPr>
          <p:cNvSpPr txBox="1"/>
          <p:nvPr/>
        </p:nvSpPr>
        <p:spPr>
          <a:xfrm>
            <a:off x="1179837" y="4026456"/>
            <a:ext cx="548749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85800" algn="l"/>
                <a:tab pos="914400" algn="l"/>
              </a:tabLst>
            </a:pPr>
            <a:r>
              <a:rPr lang="en-US" sz="1600" b="1" dirty="0">
                <a:latin typeface="Sylfaen" panose="010A0502050306030303" pitchFamily="18" charset="0"/>
                <a:ea typeface="Times New Roman" panose="02020603050405020304" pitchFamily="18" charset="0"/>
              </a:rPr>
              <a:t>module SRAM(clk,address,mem_out,read,write,mem_in,y4);</a:t>
            </a:r>
            <a:endParaRPr lang="en-US" sz="1600" dirty="0">
              <a:latin typeface="Sylfaen" panose="010A0502050306030303" pitchFamily="18" charset="0"/>
              <a:ea typeface="Times New Roman" panose="02020603050405020304" pitchFamily="18" charset="0"/>
            </a:endParaRPr>
          </a:p>
          <a:p>
            <a:pPr>
              <a:tabLst>
                <a:tab pos="685800" algn="l"/>
                <a:tab pos="914400" algn="l"/>
              </a:tabLst>
            </a:pPr>
            <a:r>
              <a:rPr lang="en-US" sz="1600" b="1" dirty="0">
                <a:latin typeface="Sylfaen" panose="010A0502050306030303" pitchFamily="18" charset="0"/>
                <a:ea typeface="Times New Roman" panose="02020603050405020304" pitchFamily="18" charset="0"/>
              </a:rPr>
              <a:t>input </a:t>
            </a:r>
            <a:r>
              <a:rPr lang="en-US" sz="1600" b="1" dirty="0" err="1">
                <a:latin typeface="Sylfaen" panose="010A0502050306030303" pitchFamily="18" charset="0"/>
                <a:ea typeface="Times New Roman" panose="02020603050405020304" pitchFamily="18" charset="0"/>
              </a:rPr>
              <a:t>clk,read,write</a:t>
            </a:r>
            <a:r>
              <a:rPr lang="en-US" sz="1600" b="1" dirty="0">
                <a:latin typeface="Sylfaen" panose="010A0502050306030303" pitchFamily="18" charset="0"/>
                <a:ea typeface="Times New Roman" panose="02020603050405020304" pitchFamily="18" charset="0"/>
              </a:rPr>
              <a:t>, y4;</a:t>
            </a:r>
            <a:endParaRPr lang="en-US" sz="1600" dirty="0">
              <a:latin typeface="Sylfaen" panose="010A0502050306030303" pitchFamily="18" charset="0"/>
              <a:ea typeface="Times New Roman" panose="02020603050405020304" pitchFamily="18" charset="0"/>
            </a:endParaRPr>
          </a:p>
          <a:p>
            <a:pPr>
              <a:tabLst>
                <a:tab pos="685800" algn="l"/>
                <a:tab pos="914400" algn="l"/>
              </a:tabLst>
            </a:pPr>
            <a:r>
              <a:rPr lang="en-US" sz="1600" b="1" dirty="0">
                <a:latin typeface="Sylfaen" panose="010A0502050306030303" pitchFamily="18" charset="0"/>
                <a:ea typeface="Times New Roman" panose="02020603050405020304" pitchFamily="18" charset="0"/>
              </a:rPr>
              <a:t>input [7:0] address;</a:t>
            </a:r>
            <a:endParaRPr lang="en-US" sz="1600" dirty="0">
              <a:latin typeface="Sylfaen" panose="010A0502050306030303" pitchFamily="18" charset="0"/>
              <a:ea typeface="Times New Roman" panose="02020603050405020304" pitchFamily="18" charset="0"/>
            </a:endParaRPr>
          </a:p>
          <a:p>
            <a:pPr>
              <a:tabLst>
                <a:tab pos="685800" algn="l"/>
                <a:tab pos="914400" algn="l"/>
              </a:tabLst>
            </a:pPr>
            <a:r>
              <a:rPr lang="en-US" sz="1600" b="1" dirty="0">
                <a:latin typeface="Sylfaen" panose="010A0502050306030303" pitchFamily="18" charset="0"/>
                <a:ea typeface="Times New Roman" panose="02020603050405020304" pitchFamily="18" charset="0"/>
              </a:rPr>
              <a:t>input[15:0]</a:t>
            </a:r>
            <a:r>
              <a:rPr lang="en-US" sz="1600" b="1" dirty="0" err="1">
                <a:latin typeface="Sylfaen" panose="010A0502050306030303" pitchFamily="18" charset="0"/>
                <a:ea typeface="Times New Roman" panose="02020603050405020304" pitchFamily="18" charset="0"/>
              </a:rPr>
              <a:t>mem_in</a:t>
            </a:r>
            <a:r>
              <a:rPr lang="en-US" sz="1600" b="1" dirty="0">
                <a:latin typeface="Sylfaen" panose="010A0502050306030303" pitchFamily="18" charset="0"/>
                <a:ea typeface="Times New Roman" panose="02020603050405020304" pitchFamily="18" charset="0"/>
              </a:rPr>
              <a:t>;</a:t>
            </a:r>
            <a:endParaRPr lang="en-US" sz="1600" dirty="0">
              <a:latin typeface="Sylfaen" panose="010A0502050306030303" pitchFamily="18" charset="0"/>
              <a:ea typeface="Times New Roman" panose="02020603050405020304" pitchFamily="18" charset="0"/>
            </a:endParaRPr>
          </a:p>
          <a:p>
            <a:pPr>
              <a:tabLst>
                <a:tab pos="685800" algn="l"/>
                <a:tab pos="914400" algn="l"/>
              </a:tabLst>
            </a:pPr>
            <a:r>
              <a:rPr lang="en-US" sz="1600" b="1" dirty="0">
                <a:latin typeface="Sylfaen" panose="010A0502050306030303" pitchFamily="18" charset="0"/>
                <a:ea typeface="Times New Roman" panose="02020603050405020304" pitchFamily="18" charset="0"/>
              </a:rPr>
              <a:t>output</a:t>
            </a:r>
            <a:r>
              <a:rPr lang="en-US" sz="1600" dirty="0">
                <a:latin typeface="Sylfaen" panose="010A0502050306030303" pitchFamily="18" charset="0"/>
                <a:ea typeface="Times New Roman" panose="02020603050405020304" pitchFamily="18" charset="0"/>
              </a:rPr>
              <a:t> [15:0] </a:t>
            </a:r>
            <a:r>
              <a:rPr lang="en-US" sz="1600" dirty="0" err="1">
                <a:latin typeface="Sylfaen" panose="010A0502050306030303" pitchFamily="18" charset="0"/>
                <a:ea typeface="Times New Roman" panose="02020603050405020304" pitchFamily="18" charset="0"/>
              </a:rPr>
              <a:t>mem_out</a:t>
            </a:r>
            <a:r>
              <a:rPr lang="en-US" sz="1600" dirty="0">
                <a:latin typeface="Sylfaen" panose="010A0502050306030303" pitchFamily="18" charset="0"/>
                <a:ea typeface="Times New Roman" panose="02020603050405020304" pitchFamily="18" charset="0"/>
              </a:rPr>
              <a:t>;</a:t>
            </a:r>
          </a:p>
          <a:p>
            <a:pPr>
              <a:tabLst>
                <a:tab pos="685800" algn="l"/>
                <a:tab pos="914400" algn="l"/>
              </a:tabLst>
            </a:pPr>
            <a:r>
              <a:rPr lang="en-US" sz="1600" b="1" dirty="0">
                <a:latin typeface="Sylfaen" panose="010A0502050306030303" pitchFamily="18" charset="0"/>
                <a:ea typeface="Times New Roman" panose="02020603050405020304" pitchFamily="18" charset="0"/>
              </a:rPr>
              <a:t>reg</a:t>
            </a:r>
            <a:r>
              <a:rPr lang="en-US" sz="1600" dirty="0">
                <a:latin typeface="Sylfaen" panose="010A0502050306030303" pitchFamily="18" charset="0"/>
                <a:ea typeface="Times New Roman" panose="02020603050405020304" pitchFamily="18" charset="0"/>
              </a:rPr>
              <a:t>[15:0] </a:t>
            </a:r>
            <a:r>
              <a:rPr lang="en-US" sz="1600" dirty="0" err="1">
                <a:latin typeface="Sylfaen" panose="010A0502050306030303" pitchFamily="18" charset="0"/>
                <a:ea typeface="Times New Roman" panose="02020603050405020304" pitchFamily="18" charset="0"/>
              </a:rPr>
              <a:t>sram</a:t>
            </a:r>
            <a:r>
              <a:rPr lang="en-US" sz="1600" dirty="0">
                <a:latin typeface="Sylfaen" panose="010A0502050306030303" pitchFamily="18" charset="0"/>
                <a:ea typeface="Times New Roman" panose="02020603050405020304" pitchFamily="18" charset="0"/>
              </a:rPr>
              <a:t>[0:255];</a:t>
            </a:r>
          </a:p>
          <a:p>
            <a:pPr>
              <a:tabLst>
                <a:tab pos="685800" algn="l"/>
                <a:tab pos="914400" algn="l"/>
              </a:tabLst>
            </a:pPr>
            <a:r>
              <a:rPr lang="en-US" sz="1600" b="1" dirty="0">
                <a:latin typeface="Sylfaen" panose="010A0502050306030303" pitchFamily="18" charset="0"/>
                <a:ea typeface="Times New Roman" panose="02020603050405020304" pitchFamily="18" charset="0"/>
              </a:rPr>
              <a:t>always</a:t>
            </a:r>
            <a:r>
              <a:rPr lang="en-US" sz="1600" dirty="0">
                <a:latin typeface="Sylfaen" panose="010A0502050306030303" pitchFamily="18" charset="0"/>
                <a:ea typeface="Times New Roman" panose="02020603050405020304" pitchFamily="18" charset="0"/>
              </a:rPr>
              <a:t> @(</a:t>
            </a:r>
            <a:r>
              <a:rPr lang="en-US" sz="1600" dirty="0" err="1">
                <a:latin typeface="Sylfaen" panose="010A0502050306030303" pitchFamily="18" charset="0"/>
                <a:ea typeface="Times New Roman" panose="02020603050405020304" pitchFamily="18" charset="0"/>
              </a:rPr>
              <a:t>posedge</a:t>
            </a:r>
            <a:r>
              <a:rPr lang="en-US" sz="1600" dirty="0">
                <a:latin typeface="Sylfaen" panose="010A0502050306030303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Sylfaen" panose="010A0502050306030303" pitchFamily="18" charset="0"/>
                <a:ea typeface="Times New Roman" panose="02020603050405020304" pitchFamily="18" charset="0"/>
              </a:rPr>
              <a:t>clk</a:t>
            </a:r>
            <a:r>
              <a:rPr lang="en-US" sz="1600" dirty="0">
                <a:latin typeface="Sylfaen" panose="010A0502050306030303" pitchFamily="18" charset="0"/>
                <a:ea typeface="Times New Roman" panose="02020603050405020304" pitchFamily="18" charset="0"/>
              </a:rPr>
              <a:t>)</a:t>
            </a:r>
          </a:p>
          <a:p>
            <a:pPr>
              <a:tabLst>
                <a:tab pos="685800" algn="l"/>
                <a:tab pos="914400" algn="l"/>
              </a:tabLst>
            </a:pPr>
            <a:r>
              <a:rPr lang="en-US" sz="1600" b="1" dirty="0">
                <a:latin typeface="Sylfaen" panose="010A0502050306030303" pitchFamily="18" charset="0"/>
                <a:ea typeface="Times New Roman" panose="02020603050405020304" pitchFamily="18" charset="0"/>
              </a:rPr>
              <a:t>begin if</a:t>
            </a:r>
            <a:r>
              <a:rPr lang="en-US" sz="1600" dirty="0">
                <a:latin typeface="Sylfaen" panose="010A0502050306030303" pitchFamily="18" charset="0"/>
                <a:ea typeface="Times New Roman" panose="02020603050405020304" pitchFamily="18" charset="0"/>
              </a:rPr>
              <a:t>(write)</a:t>
            </a:r>
          </a:p>
          <a:p>
            <a:pPr>
              <a:tabLst>
                <a:tab pos="685800" algn="l"/>
                <a:tab pos="914400" algn="l"/>
              </a:tabLst>
            </a:pPr>
            <a:r>
              <a:rPr lang="en-US" sz="1600" dirty="0" err="1">
                <a:latin typeface="Sylfaen" panose="010A0502050306030303" pitchFamily="18" charset="0"/>
                <a:ea typeface="Times New Roman" panose="02020603050405020304" pitchFamily="18" charset="0"/>
              </a:rPr>
              <a:t>sram</a:t>
            </a:r>
            <a:r>
              <a:rPr lang="en-US" sz="1600" dirty="0">
                <a:latin typeface="Sylfaen" panose="010A0502050306030303" pitchFamily="18" charset="0"/>
                <a:ea typeface="Times New Roman" panose="02020603050405020304" pitchFamily="18" charset="0"/>
              </a:rPr>
              <a:t>[address]&lt;=</a:t>
            </a:r>
            <a:r>
              <a:rPr lang="en-US" sz="1600" dirty="0" err="1">
                <a:latin typeface="Sylfaen" panose="010A0502050306030303" pitchFamily="18" charset="0"/>
                <a:ea typeface="Times New Roman" panose="02020603050405020304" pitchFamily="18" charset="0"/>
              </a:rPr>
              <a:t>mem_in</a:t>
            </a:r>
            <a:r>
              <a:rPr lang="en-US" sz="1600" dirty="0">
                <a:latin typeface="Sylfaen" panose="010A0502050306030303" pitchFamily="18" charset="0"/>
                <a:ea typeface="Times New Roman" panose="02020603050405020304" pitchFamily="18" charset="0"/>
              </a:rPr>
              <a:t>;</a:t>
            </a:r>
          </a:p>
          <a:p>
            <a:pPr>
              <a:tabLst>
                <a:tab pos="685800" algn="l"/>
                <a:tab pos="914400" algn="l"/>
              </a:tabLst>
            </a:pPr>
            <a:r>
              <a:rPr lang="en-US" sz="1600" b="1" dirty="0">
                <a:latin typeface="Sylfaen" panose="010A0502050306030303" pitchFamily="18" charset="0"/>
                <a:ea typeface="Times New Roman" panose="02020603050405020304" pitchFamily="18" charset="0"/>
              </a:rPr>
              <a:t>end</a:t>
            </a:r>
            <a:r>
              <a:rPr lang="hy-AM" sz="1600" dirty="0">
                <a:latin typeface="Sylfaen" panose="010A0502050306030303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latin typeface="Sylfaen" panose="010A0502050306030303" pitchFamily="18" charset="0"/>
                <a:ea typeface="Times New Roman" panose="02020603050405020304" pitchFamily="18" charset="0"/>
              </a:rPr>
              <a:t>assign</a:t>
            </a:r>
            <a:r>
              <a:rPr lang="en-US" sz="1600" dirty="0">
                <a:latin typeface="Sylfaen" panose="010A0502050306030303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Sylfaen" panose="010A0502050306030303" pitchFamily="18" charset="0"/>
                <a:ea typeface="Times New Roman" panose="02020603050405020304" pitchFamily="18" charset="0"/>
              </a:rPr>
              <a:t>mem_out</a:t>
            </a:r>
            <a:r>
              <a:rPr lang="en-US" sz="1600" dirty="0">
                <a:latin typeface="Sylfaen" panose="010A0502050306030303" pitchFamily="18" charset="0"/>
                <a:ea typeface="Times New Roman" panose="02020603050405020304" pitchFamily="18" charset="0"/>
              </a:rPr>
              <a:t>=</a:t>
            </a:r>
            <a:r>
              <a:rPr lang="en-US" sz="1600" dirty="0" err="1">
                <a:latin typeface="Sylfaen" panose="010A0502050306030303" pitchFamily="18" charset="0"/>
                <a:ea typeface="Times New Roman" panose="02020603050405020304" pitchFamily="18" charset="0"/>
              </a:rPr>
              <a:t>sram</a:t>
            </a:r>
            <a:r>
              <a:rPr lang="en-US" sz="1600" dirty="0">
                <a:latin typeface="Sylfaen" panose="010A0502050306030303" pitchFamily="18" charset="0"/>
                <a:ea typeface="Times New Roman" panose="02020603050405020304" pitchFamily="18" charset="0"/>
              </a:rPr>
              <a:t>[address]; </a:t>
            </a:r>
            <a:r>
              <a:rPr lang="en-US" sz="1600" b="1" dirty="0" err="1">
                <a:latin typeface="Sylfaen" panose="010A0502050306030303" pitchFamily="18" charset="0"/>
                <a:ea typeface="Times New Roman" panose="02020603050405020304" pitchFamily="18" charset="0"/>
              </a:rPr>
              <a:t>endmodule</a:t>
            </a:r>
            <a:endParaRPr lang="en-US" sz="1600" dirty="0">
              <a:latin typeface="Sylfaen" panose="010A0502050306030303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4BE42AF-9F9B-47F6-8D83-38921F4E5E89}"/>
              </a:ext>
            </a:extLst>
          </p:cNvPr>
          <p:cNvSpPr txBox="1">
            <a:spLocks/>
          </p:cNvSpPr>
          <p:nvPr/>
        </p:nvSpPr>
        <p:spPr>
          <a:xfrm>
            <a:off x="8460432" y="6195239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5C68B6-61C2-468F-89AB-4B9F7531AA68}" type="slidenum">
              <a:rPr lang="ru-RU" sz="2000" smtClean="0">
                <a:solidFill>
                  <a:schemeClr val="bg1"/>
                </a:solidFill>
              </a:rPr>
              <a:pPr/>
              <a:t>11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975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9AA81-02DF-4D0C-9F2A-449C09DFA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BAF814-58F5-4FD8-A404-B1FEA10E65C0}"/>
              </a:ext>
            </a:extLst>
          </p:cNvPr>
          <p:cNvSpPr txBox="1"/>
          <p:nvPr/>
        </p:nvSpPr>
        <p:spPr>
          <a:xfrm>
            <a:off x="571865" y="-8910"/>
            <a:ext cx="8464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2800" b="1" dirty="0">
                <a:latin typeface="Sylfaen" panose="010A0502050306030303" pitchFamily="18" charset="0"/>
              </a:rPr>
              <a:t>Ընդհանուր նշանակության </a:t>
            </a:r>
            <a:r>
              <a:rPr lang="hy-AM" sz="2800" b="1" dirty="0" smtClean="0">
                <a:latin typeface="Sylfaen" panose="010A0502050306030303" pitchFamily="18" charset="0"/>
              </a:rPr>
              <a:t>ռեգիստրներ</a:t>
            </a:r>
            <a:endParaRPr lang="hy-AM" sz="2800" b="1" dirty="0">
              <a:latin typeface="Sylfaen" panose="010A0502050306030303" pitchFamily="18" charset="0"/>
            </a:endParaRPr>
          </a:p>
          <a:p>
            <a:pPr algn="ctr"/>
            <a:r>
              <a:rPr lang="en-US" sz="2800" b="1" dirty="0">
                <a:latin typeface="Sylfaen" panose="010A0502050306030303" pitchFamily="18" charset="0"/>
              </a:rPr>
              <a:t>(</a:t>
            </a:r>
            <a:r>
              <a:rPr lang="hy-AM" sz="2800" b="1" dirty="0">
                <a:latin typeface="Sylfaen" panose="010A0502050306030303" pitchFamily="18" charset="0"/>
              </a:rPr>
              <a:t>ԸՆՌ</a:t>
            </a:r>
            <a:r>
              <a:rPr lang="en-US" sz="2800" b="1" dirty="0" smtClean="0">
                <a:latin typeface="Sylfaen" panose="010A0502050306030303" pitchFamily="18" charset="0"/>
              </a:rPr>
              <a:t>) և </a:t>
            </a:r>
            <a:r>
              <a:rPr lang="en-US" sz="2800" b="1" dirty="0" err="1" smtClean="0">
                <a:latin typeface="Sylfaen" panose="010A0502050306030303" pitchFamily="18" charset="0"/>
              </a:rPr>
              <a:t>հրամանի</a:t>
            </a:r>
            <a:r>
              <a:rPr lang="en-US" sz="2800" b="1" dirty="0" smtClean="0">
                <a:latin typeface="Sylfaen" panose="010A0502050306030303" pitchFamily="18" charset="0"/>
              </a:rPr>
              <a:t> </a:t>
            </a:r>
            <a:r>
              <a:rPr lang="en-US" sz="2800" b="1" dirty="0" err="1" smtClean="0">
                <a:latin typeface="Sylfaen" panose="010A0502050306030303" pitchFamily="18" charset="0"/>
              </a:rPr>
              <a:t>հաշվիչ</a:t>
            </a:r>
            <a:r>
              <a:rPr lang="en-US" sz="2800" b="1" dirty="0" smtClean="0">
                <a:latin typeface="Sylfaen" panose="010A0502050306030303" pitchFamily="18" charset="0"/>
              </a:rPr>
              <a:t> (PC)</a:t>
            </a:r>
            <a:endParaRPr lang="ru-RU" sz="2800" b="1" dirty="0">
              <a:latin typeface="Sylfaen" panose="010A05020503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64907-B81E-488B-BD56-6F350A7B5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9"/>
          <a:stretch/>
        </p:blipFill>
        <p:spPr>
          <a:xfrm>
            <a:off x="-1188640" y="1124744"/>
            <a:ext cx="7056784" cy="24857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F26063-087B-4A02-B89C-7C9822830A9B}"/>
              </a:ext>
            </a:extLst>
          </p:cNvPr>
          <p:cNvSpPr/>
          <p:nvPr/>
        </p:nvSpPr>
        <p:spPr>
          <a:xfrm>
            <a:off x="3835081" y="1246517"/>
            <a:ext cx="512115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A1/gout1 – </a:t>
            </a:r>
            <a:r>
              <a:rPr lang="en-US" dirty="0" err="1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ընթերցման</a:t>
            </a:r>
            <a:r>
              <a:rPr lang="en-US" dirty="0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առաջին</a:t>
            </a:r>
            <a:r>
              <a:rPr lang="en-US" dirty="0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փորթը</a:t>
            </a:r>
            <a:r>
              <a:rPr lang="en-US" dirty="0" smtClean="0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src1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A2/gout2 </a:t>
            </a:r>
            <a:r>
              <a:rPr lang="en-US" dirty="0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/ </a:t>
            </a:r>
            <a:r>
              <a:rPr lang="en-US" dirty="0" err="1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ընթերցման</a:t>
            </a:r>
            <a:r>
              <a:rPr lang="en-US" dirty="0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երկրորդ</a:t>
            </a:r>
            <a:r>
              <a:rPr lang="en-US" dirty="0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փորթը</a:t>
            </a:r>
            <a:r>
              <a:rPr lang="en-US" dirty="0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dirty="0" smtClean="0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src2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A3/g_in3 </a:t>
            </a:r>
            <a:r>
              <a:rPr lang="en-US" dirty="0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– </a:t>
            </a:r>
            <a:r>
              <a:rPr lang="en-US" dirty="0" err="1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երրորդ</a:t>
            </a:r>
            <a:r>
              <a:rPr lang="en-US" dirty="0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փորթը`գրանցման</a:t>
            </a:r>
            <a:r>
              <a:rPr lang="en-US" dirty="0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փորթ</a:t>
            </a:r>
            <a:r>
              <a:rPr lang="en-US" dirty="0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(dst3</a:t>
            </a:r>
            <a:r>
              <a:rPr lang="en-US" dirty="0" smtClean="0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)  </a:t>
            </a:r>
            <a:r>
              <a:rPr lang="en-US" dirty="0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g_wr3-գրանցման </a:t>
            </a:r>
            <a:r>
              <a:rPr lang="en-US" dirty="0" err="1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ղեկավարման</a:t>
            </a:r>
            <a:r>
              <a:rPr lang="en-US" dirty="0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ազդանշան</a:t>
            </a:r>
            <a:r>
              <a:rPr lang="en-US" dirty="0"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dirty="0">
              <a:effectLst/>
              <a:latin typeface="Sylfaen" panose="010A05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9B7425C-9E9E-4149-A3CE-BA1FB1CE0707}"/>
              </a:ext>
            </a:extLst>
          </p:cNvPr>
          <p:cNvSpPr txBox="1">
            <a:spLocks/>
          </p:cNvSpPr>
          <p:nvPr/>
        </p:nvSpPr>
        <p:spPr>
          <a:xfrm>
            <a:off x="8460432" y="6195239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5C68B6-61C2-468F-89AB-4B9F7531AA68}" type="slidenum">
              <a:rPr lang="ru-RU" sz="2000" smtClean="0">
                <a:solidFill>
                  <a:schemeClr val="bg1"/>
                </a:solidFill>
              </a:rPr>
              <a:pPr/>
              <a:t>12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11AD093-A683-4953-932F-1ACA849EE9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58"/>
          <a:stretch/>
        </p:blipFill>
        <p:spPr>
          <a:xfrm>
            <a:off x="366606" y="4287531"/>
            <a:ext cx="3485314" cy="1852852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0F52FA2F-DD5F-4BAB-9D23-BDECFDCE18C4}"/>
              </a:ext>
            </a:extLst>
          </p:cNvPr>
          <p:cNvSpPr/>
          <p:nvPr/>
        </p:nvSpPr>
        <p:spPr>
          <a:xfrm>
            <a:off x="3676425" y="4050113"/>
            <a:ext cx="4032448" cy="2327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pc="10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</a:t>
            </a:r>
            <a:r>
              <a:rPr lang="en-US" spc="10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pc(</a:t>
            </a:r>
            <a:r>
              <a:rPr lang="en-US" b="1" spc="10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pc="10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pc="10" dirty="0" err="1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clk</a:t>
            </a:r>
            <a:r>
              <a:rPr lang="en-US" spc="10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pc, </a:t>
            </a:r>
            <a:r>
              <a:rPr lang="en-US" spc="10" dirty="0" err="1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pc_next</a:t>
            </a:r>
            <a:r>
              <a:rPr lang="en-US" spc="10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hy-AM" spc="10" dirty="0">
              <a:latin typeface="Sylfaen" panose="010A05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spc="10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pc="10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pc="10" dirty="0" err="1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clk</a:t>
            </a:r>
            <a:endParaRPr lang="en-US" dirty="0">
              <a:latin typeface="Sylfaen" panose="010A05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b="1" spc="10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pc="10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[7:0] </a:t>
            </a:r>
            <a:r>
              <a:rPr lang="en-US" spc="10" dirty="0" err="1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pc_next</a:t>
            </a:r>
            <a:endParaRPr lang="en-US" dirty="0">
              <a:latin typeface="Sylfaen" panose="010A05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spc="10" dirty="0">
                <a:latin typeface="Sylfaen" panose="010A0502050306030303" pitchFamily="18" charset="0"/>
                <a:ea typeface="Calibri" panose="020F0502020204030204" pitchFamily="34" charset="0"/>
              </a:rPr>
              <a:t>output</a:t>
            </a:r>
            <a:r>
              <a:rPr lang="en-US" spc="10" dirty="0">
                <a:latin typeface="Sylfaen" panose="010A0502050306030303" pitchFamily="18" charset="0"/>
                <a:ea typeface="Calibri" panose="020F0502020204030204" pitchFamily="34" charset="0"/>
              </a:rPr>
              <a:t> </a:t>
            </a:r>
            <a:r>
              <a:rPr lang="en-US" b="1" spc="10" dirty="0">
                <a:latin typeface="Sylfaen" panose="010A0502050306030303" pitchFamily="18" charset="0"/>
                <a:ea typeface="Calibri" panose="020F0502020204030204" pitchFamily="34" charset="0"/>
              </a:rPr>
              <a:t>reg</a:t>
            </a:r>
            <a:r>
              <a:rPr lang="en-US" spc="10" dirty="0">
                <a:latin typeface="Sylfaen" panose="010A0502050306030303" pitchFamily="18" charset="0"/>
                <a:ea typeface="Calibri" panose="020F0502020204030204" pitchFamily="34" charset="0"/>
              </a:rPr>
              <a:t> [7:0] pc</a:t>
            </a:r>
            <a:r>
              <a:rPr lang="en-US" b="1" spc="10" dirty="0">
                <a:latin typeface="Sylfaen" panose="010A0502050306030303" pitchFamily="18" charset="0"/>
                <a:ea typeface="Calibri" panose="020F0502020204030204" pitchFamily="34" charset="0"/>
              </a:rPr>
              <a:t/>
            </a:r>
            <a:br>
              <a:rPr lang="en-US" b="1" spc="10" dirty="0">
                <a:latin typeface="Sylfaen" panose="010A0502050306030303" pitchFamily="18" charset="0"/>
                <a:ea typeface="Calibri" panose="020F0502020204030204" pitchFamily="34" charset="0"/>
              </a:rPr>
            </a:br>
            <a:r>
              <a:rPr lang="en-US" b="1" spc="10" dirty="0">
                <a:latin typeface="Sylfaen" panose="010A0502050306030303" pitchFamily="18" charset="0"/>
                <a:ea typeface="Calibri" panose="020F0502020204030204" pitchFamily="34" charset="0"/>
              </a:rPr>
              <a:t>    always</a:t>
            </a:r>
            <a:r>
              <a:rPr lang="en-US" spc="10" dirty="0">
                <a:latin typeface="Sylfaen" panose="010A0502050306030303" pitchFamily="18" charset="0"/>
                <a:ea typeface="Calibri" panose="020F0502020204030204" pitchFamily="34" charset="0"/>
              </a:rPr>
              <a:t> @(</a:t>
            </a:r>
            <a:r>
              <a:rPr lang="en-US" b="1" spc="10" dirty="0" err="1">
                <a:latin typeface="Sylfaen" panose="010A0502050306030303" pitchFamily="18" charset="0"/>
                <a:ea typeface="Calibri" panose="020F0502020204030204" pitchFamily="34" charset="0"/>
              </a:rPr>
              <a:t>posedge</a:t>
            </a:r>
            <a:r>
              <a:rPr lang="en-US" spc="10" dirty="0">
                <a:latin typeface="Sylfaen" panose="010A0502050306030303" pitchFamily="18" charset="0"/>
                <a:ea typeface="Calibri" panose="020F0502020204030204" pitchFamily="34" charset="0"/>
              </a:rPr>
              <a:t> </a:t>
            </a:r>
            <a:r>
              <a:rPr lang="en-US" spc="10" dirty="0" err="1">
                <a:latin typeface="Sylfaen" panose="010A0502050306030303" pitchFamily="18" charset="0"/>
                <a:ea typeface="Calibri" panose="020F0502020204030204" pitchFamily="34" charset="0"/>
              </a:rPr>
              <a:t>clk</a:t>
            </a:r>
            <a:r>
              <a:rPr lang="en-US" spc="10" dirty="0">
                <a:latin typeface="Sylfaen" panose="010A0502050306030303" pitchFamily="18" charset="0"/>
                <a:ea typeface="Calibri" panose="020F0502020204030204" pitchFamily="34" charset="0"/>
              </a:rPr>
              <a:t>)</a:t>
            </a:r>
            <a:br>
              <a:rPr lang="en-US" spc="10" dirty="0">
                <a:latin typeface="Sylfaen" panose="010A0502050306030303" pitchFamily="18" charset="0"/>
                <a:ea typeface="Calibri" panose="020F0502020204030204" pitchFamily="34" charset="0"/>
              </a:rPr>
            </a:br>
            <a:r>
              <a:rPr lang="en-US" spc="10" dirty="0">
                <a:latin typeface="Sylfaen" panose="010A0502050306030303" pitchFamily="18" charset="0"/>
                <a:ea typeface="Calibri" panose="020F0502020204030204" pitchFamily="34" charset="0"/>
              </a:rPr>
              <a:t>        pc &lt;= </a:t>
            </a:r>
            <a:r>
              <a:rPr lang="en-US" spc="10" dirty="0" err="1">
                <a:latin typeface="Sylfaen" panose="010A0502050306030303" pitchFamily="18" charset="0"/>
                <a:ea typeface="Calibri" panose="020F0502020204030204" pitchFamily="34" charset="0"/>
              </a:rPr>
              <a:t>pc_next</a:t>
            </a:r>
            <a:r>
              <a:rPr lang="en-US" spc="10" dirty="0">
                <a:latin typeface="Sylfaen" panose="010A0502050306030303" pitchFamily="18" charset="0"/>
                <a:ea typeface="Calibri" panose="020F0502020204030204" pitchFamily="34" charset="0"/>
              </a:rPr>
              <a:t>;</a:t>
            </a:r>
            <a:br>
              <a:rPr lang="en-US" spc="10" dirty="0">
                <a:latin typeface="Sylfaen" panose="010A0502050306030303" pitchFamily="18" charset="0"/>
                <a:ea typeface="Calibri" panose="020F0502020204030204" pitchFamily="34" charset="0"/>
              </a:rPr>
            </a:br>
            <a:r>
              <a:rPr lang="en-US" b="1" spc="10" dirty="0" err="1">
                <a:latin typeface="Sylfaen" panose="010A0502050306030303" pitchFamily="18" charset="0"/>
                <a:ea typeface="Calibri" panose="020F0502020204030204" pitchFamily="34" charset="0"/>
              </a:rPr>
              <a:t>endmodule</a:t>
            </a:r>
            <a:endParaRPr lang="en-US" dirty="0"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796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3BB0B3-0448-49F5-ADAC-D59DFB333A63}"/>
              </a:ext>
            </a:extLst>
          </p:cNvPr>
          <p:cNvSpPr txBox="1"/>
          <p:nvPr/>
        </p:nvSpPr>
        <p:spPr>
          <a:xfrm>
            <a:off x="270204" y="18261"/>
            <a:ext cx="8264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3200" b="1" dirty="0">
                <a:latin typeface="Sylfaen" panose="010A0502050306030303" pitchFamily="18" charset="0"/>
              </a:rPr>
              <a:t>Ղեկավարման սարք </a:t>
            </a:r>
            <a:r>
              <a:rPr lang="en-US" sz="3200" b="1" dirty="0">
                <a:latin typeface="Sylfaen" panose="010A0502050306030303" pitchFamily="18" charset="0"/>
              </a:rPr>
              <a:t>(control FSM)</a:t>
            </a:r>
            <a:endParaRPr lang="ru-RU" sz="3200" b="1" dirty="0">
              <a:latin typeface="Sylfaen" panose="010A05020503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5B0B7-A3E4-4902-91D1-10449AF5C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3"/>
          <a:stretch/>
        </p:blipFill>
        <p:spPr>
          <a:xfrm>
            <a:off x="-756592" y="1021087"/>
            <a:ext cx="5500534" cy="25922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C10E8-593C-4284-9B7B-E90B2C41E759}"/>
              </a:ext>
            </a:extLst>
          </p:cNvPr>
          <p:cNvSpPr txBox="1"/>
          <p:nvPr/>
        </p:nvSpPr>
        <p:spPr>
          <a:xfrm>
            <a:off x="251520" y="3669999"/>
            <a:ext cx="4492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FSM –ի </a:t>
            </a:r>
            <a:r>
              <a:rPr lang="en-US" dirty="0" err="1">
                <a:latin typeface="Sylfaen" panose="010A0502050306030303" pitchFamily="18" charset="0"/>
              </a:rPr>
              <a:t>մուտքային</a:t>
            </a:r>
            <a:r>
              <a:rPr lang="en-US" dirty="0">
                <a:latin typeface="Sylfaen" panose="010A0502050306030303" pitchFamily="18" charset="0"/>
              </a:rPr>
              <a:t> </a:t>
            </a:r>
            <a:r>
              <a:rPr lang="en-US" dirty="0" err="1">
                <a:latin typeface="Sylfaen" panose="010A0502050306030303" pitchFamily="18" charset="0"/>
              </a:rPr>
              <a:t>այբուբենը</a:t>
            </a:r>
            <a:r>
              <a:rPr lang="en-US" dirty="0">
                <a:latin typeface="Sylfaen" panose="010A0502050306030303" pitchFamily="18" charset="0"/>
              </a:rPr>
              <a:t>՝   </a:t>
            </a:r>
          </a:p>
          <a:p>
            <a:r>
              <a:rPr lang="en-US" b="1" dirty="0">
                <a:latin typeface="Sylfaen" panose="010A0502050306030303" pitchFamily="18" charset="0"/>
              </a:rPr>
              <a:t>X=  { X</a:t>
            </a:r>
            <a:r>
              <a:rPr lang="en-US" b="1" baseline="-25000" dirty="0">
                <a:latin typeface="Sylfaen" panose="010A0502050306030303" pitchFamily="18" charset="0"/>
              </a:rPr>
              <a:t>1</a:t>
            </a:r>
            <a:r>
              <a:rPr lang="en-US" b="1" dirty="0">
                <a:latin typeface="Sylfaen" panose="010A0502050306030303" pitchFamily="18" charset="0"/>
              </a:rPr>
              <a:t>, X</a:t>
            </a:r>
            <a:r>
              <a:rPr lang="en-US" b="1" baseline="-25000" dirty="0">
                <a:latin typeface="Sylfaen" panose="010A0502050306030303" pitchFamily="18" charset="0"/>
              </a:rPr>
              <a:t>2</a:t>
            </a:r>
            <a:r>
              <a:rPr lang="en-US" b="1" dirty="0">
                <a:latin typeface="Sylfaen" panose="010A0502050306030303" pitchFamily="18" charset="0"/>
              </a:rPr>
              <a:t>, X</a:t>
            </a:r>
            <a:r>
              <a:rPr lang="en-US" b="1" baseline="-25000" dirty="0">
                <a:latin typeface="Sylfaen" panose="010A0502050306030303" pitchFamily="18" charset="0"/>
              </a:rPr>
              <a:t>3</a:t>
            </a:r>
            <a:r>
              <a:rPr lang="en-US" b="1" dirty="0">
                <a:latin typeface="Sylfaen" panose="010A0502050306030303" pitchFamily="18" charset="0"/>
              </a:rPr>
              <a:t>, X</a:t>
            </a:r>
            <a:r>
              <a:rPr lang="en-US" b="1" baseline="-25000" dirty="0">
                <a:latin typeface="Sylfaen" panose="010A0502050306030303" pitchFamily="18" charset="0"/>
              </a:rPr>
              <a:t>4</a:t>
            </a:r>
            <a:r>
              <a:rPr lang="en-US" b="1" dirty="0">
                <a:latin typeface="Sylfaen" panose="010A0502050306030303" pitchFamily="18" charset="0"/>
              </a:rPr>
              <a:t>, X</a:t>
            </a:r>
            <a:r>
              <a:rPr lang="en-US" b="1" baseline="-25000" dirty="0">
                <a:latin typeface="Sylfaen" panose="010A0502050306030303" pitchFamily="18" charset="0"/>
              </a:rPr>
              <a:t>5</a:t>
            </a:r>
            <a:r>
              <a:rPr lang="en-US" b="1" dirty="0">
                <a:latin typeface="Sylfaen" panose="010A0502050306030303" pitchFamily="18" charset="0"/>
              </a:rPr>
              <a:t>, X</a:t>
            </a:r>
            <a:r>
              <a:rPr lang="en-US" b="1" baseline="-25000" dirty="0">
                <a:latin typeface="Sylfaen" panose="010A0502050306030303" pitchFamily="18" charset="0"/>
              </a:rPr>
              <a:t>6</a:t>
            </a:r>
            <a:r>
              <a:rPr lang="en-US" b="1" dirty="0">
                <a:latin typeface="Sylfaen" panose="010A0502050306030303" pitchFamily="18" charset="0"/>
              </a:rPr>
              <a:t>, X</a:t>
            </a:r>
            <a:r>
              <a:rPr lang="en-US" b="1" baseline="-25000" dirty="0">
                <a:latin typeface="Sylfaen" panose="010A0502050306030303" pitchFamily="18" charset="0"/>
              </a:rPr>
              <a:t>7 </a:t>
            </a:r>
            <a:r>
              <a:rPr lang="en-US" b="1" dirty="0">
                <a:latin typeface="Sylfaen" panose="010A0502050306030303" pitchFamily="18" charset="0"/>
              </a:rPr>
              <a:t>, </a:t>
            </a:r>
            <a:r>
              <a:rPr lang="en-US" b="1" dirty="0" err="1">
                <a:latin typeface="Sylfaen" panose="010A0502050306030303" pitchFamily="18" charset="0"/>
              </a:rPr>
              <a:t>clk</a:t>
            </a:r>
            <a:r>
              <a:rPr lang="en-US" b="1" dirty="0">
                <a:latin typeface="Sylfaen" panose="010A0502050306030303" pitchFamily="18" charset="0"/>
              </a:rPr>
              <a:t>, reset}, </a:t>
            </a:r>
            <a:r>
              <a:rPr lang="en-US" dirty="0" err="1">
                <a:latin typeface="Sylfaen" panose="010A0502050306030303" pitchFamily="18" charset="0"/>
              </a:rPr>
              <a:t>որտեղ</a:t>
            </a:r>
            <a:r>
              <a:rPr lang="en-US" dirty="0">
                <a:latin typeface="Sylfaen" panose="010A0502050306030303" pitchFamily="18" charset="0"/>
              </a:rPr>
              <a:t>՝</a:t>
            </a:r>
          </a:p>
          <a:p>
            <a:r>
              <a:rPr lang="en-US" b="1" dirty="0" smtClean="0">
                <a:latin typeface="Sylfaen" panose="010A0502050306030303" pitchFamily="18" charset="0"/>
              </a:rPr>
              <a:t>X</a:t>
            </a:r>
            <a:r>
              <a:rPr lang="en-US" b="1" baseline="-25000" dirty="0" smtClean="0">
                <a:latin typeface="Sylfaen" panose="010A0502050306030303" pitchFamily="18" charset="0"/>
              </a:rPr>
              <a:t>1</a:t>
            </a:r>
            <a:r>
              <a:rPr lang="en-US" b="1" dirty="0" smtClean="0">
                <a:latin typeface="Sylfaen" panose="010A0502050306030303" pitchFamily="18" charset="0"/>
              </a:rPr>
              <a:t> :  run</a:t>
            </a:r>
            <a:r>
              <a:rPr lang="en-US" b="1" dirty="0">
                <a:latin typeface="Sylfaen" panose="010A0502050306030303" pitchFamily="18" charset="0"/>
              </a:rPr>
              <a:t>, </a:t>
            </a:r>
            <a:r>
              <a:rPr lang="en-US" b="1" dirty="0" smtClean="0">
                <a:latin typeface="Sylfaen" panose="010A0502050306030303" pitchFamily="18" charset="0"/>
              </a:rPr>
              <a:t>                    X</a:t>
            </a:r>
            <a:r>
              <a:rPr lang="en-US" b="1" baseline="-25000" dirty="0" smtClean="0">
                <a:latin typeface="Sylfaen" panose="010A0502050306030303" pitchFamily="18" charset="0"/>
              </a:rPr>
              <a:t>4</a:t>
            </a:r>
            <a:r>
              <a:rPr lang="en-US" b="1" dirty="0" smtClean="0">
                <a:latin typeface="Sylfaen" panose="010A0502050306030303" pitchFamily="18" charset="0"/>
              </a:rPr>
              <a:t> : </a:t>
            </a:r>
            <a:r>
              <a:rPr lang="en-US" b="1" dirty="0">
                <a:latin typeface="Sylfaen" panose="010A0502050306030303" pitchFamily="18" charset="0"/>
              </a:rPr>
              <a:t>Halt</a:t>
            </a:r>
            <a:r>
              <a:rPr lang="en-US" b="1" dirty="0" smtClean="0">
                <a:latin typeface="Sylfaen" panose="010A0502050306030303" pitchFamily="18" charset="0"/>
              </a:rPr>
              <a:t>,</a:t>
            </a:r>
            <a:endParaRPr lang="en-US" dirty="0" smtClean="0">
              <a:latin typeface="Sylfaen" panose="010A0502050306030303" pitchFamily="18" charset="0"/>
            </a:endParaRPr>
          </a:p>
          <a:p>
            <a:r>
              <a:rPr lang="en-US" b="1" dirty="0" smtClean="0">
                <a:latin typeface="Sylfaen" panose="010A0502050306030303" pitchFamily="18" charset="0"/>
              </a:rPr>
              <a:t>X</a:t>
            </a:r>
            <a:r>
              <a:rPr lang="en-US" b="1" baseline="-25000" dirty="0" smtClean="0">
                <a:latin typeface="Sylfaen" panose="010A0502050306030303" pitchFamily="18" charset="0"/>
              </a:rPr>
              <a:t>2 </a:t>
            </a:r>
            <a:r>
              <a:rPr lang="en-US" b="1" dirty="0" smtClean="0">
                <a:latin typeface="Sylfaen" panose="010A0502050306030303" pitchFamily="18" charset="0"/>
              </a:rPr>
              <a:t>:  Load/ store</a:t>
            </a:r>
            <a:r>
              <a:rPr lang="en-US" b="1" dirty="0">
                <a:latin typeface="Sylfaen" panose="010A0502050306030303" pitchFamily="18" charset="0"/>
              </a:rPr>
              <a:t>, </a:t>
            </a:r>
            <a:r>
              <a:rPr lang="en-US" b="1" dirty="0" smtClean="0">
                <a:latin typeface="Sylfaen" panose="010A0502050306030303" pitchFamily="18" charset="0"/>
              </a:rPr>
              <a:t>       X</a:t>
            </a:r>
            <a:r>
              <a:rPr lang="en-US" b="1" baseline="-25000" dirty="0" smtClean="0">
                <a:latin typeface="Sylfaen" panose="010A0502050306030303" pitchFamily="18" charset="0"/>
              </a:rPr>
              <a:t>5</a:t>
            </a:r>
            <a:r>
              <a:rPr lang="en-US" b="1" dirty="0" smtClean="0">
                <a:latin typeface="Sylfaen" panose="010A0502050306030303" pitchFamily="18" charset="0"/>
              </a:rPr>
              <a:t> </a:t>
            </a:r>
            <a:r>
              <a:rPr lang="en-US" b="1" dirty="0">
                <a:latin typeface="Sylfaen" panose="010A0502050306030303" pitchFamily="18" charset="0"/>
              </a:rPr>
              <a:t>:  Load</a:t>
            </a:r>
            <a:r>
              <a:rPr lang="en-US" b="1" dirty="0" smtClean="0">
                <a:latin typeface="Sylfaen" panose="010A0502050306030303" pitchFamily="18" charset="0"/>
              </a:rPr>
              <a:t>,</a:t>
            </a:r>
            <a:endParaRPr lang="en-US" dirty="0" smtClean="0">
              <a:latin typeface="Sylfaen" panose="010A0502050306030303" pitchFamily="18" charset="0"/>
            </a:endParaRPr>
          </a:p>
          <a:p>
            <a:r>
              <a:rPr lang="en-US" b="1" dirty="0" smtClean="0">
                <a:latin typeface="Sylfaen" panose="010A0502050306030303" pitchFamily="18" charset="0"/>
              </a:rPr>
              <a:t>X</a:t>
            </a:r>
            <a:r>
              <a:rPr lang="en-US" b="1" baseline="-25000" dirty="0" smtClean="0">
                <a:latin typeface="Sylfaen" panose="010A0502050306030303" pitchFamily="18" charset="0"/>
              </a:rPr>
              <a:t>3 </a:t>
            </a:r>
            <a:r>
              <a:rPr lang="en-US" b="1" dirty="0">
                <a:latin typeface="Sylfaen" panose="010A0502050306030303" pitchFamily="18" charset="0"/>
              </a:rPr>
              <a:t>:  </a:t>
            </a:r>
            <a:r>
              <a:rPr lang="en-US" b="1" dirty="0" err="1">
                <a:latin typeface="Sylfaen" panose="010A0502050306030303" pitchFamily="18" charset="0"/>
              </a:rPr>
              <a:t>Alu</a:t>
            </a:r>
            <a:r>
              <a:rPr lang="en-US" b="1" dirty="0">
                <a:latin typeface="Sylfaen" panose="010A0502050306030303" pitchFamily="18" charset="0"/>
              </a:rPr>
              <a:t>, </a:t>
            </a:r>
            <a:r>
              <a:rPr lang="en-US" b="1" dirty="0" smtClean="0">
                <a:latin typeface="Sylfaen" panose="010A0502050306030303" pitchFamily="18" charset="0"/>
              </a:rPr>
              <a:t>                    X</a:t>
            </a:r>
            <a:r>
              <a:rPr lang="en-US" b="1" baseline="-25000" dirty="0" smtClean="0">
                <a:latin typeface="Sylfaen" panose="010A0502050306030303" pitchFamily="18" charset="0"/>
              </a:rPr>
              <a:t>6 </a:t>
            </a:r>
            <a:r>
              <a:rPr lang="en-US" b="1" dirty="0">
                <a:latin typeface="Sylfaen" panose="010A0502050306030303" pitchFamily="18" charset="0"/>
              </a:rPr>
              <a:t>:  </a:t>
            </a:r>
            <a:r>
              <a:rPr lang="en-US" b="1" dirty="0" err="1">
                <a:latin typeface="Sylfaen" panose="010A0502050306030303" pitchFamily="18" charset="0"/>
              </a:rPr>
              <a:t>Nop</a:t>
            </a:r>
            <a:r>
              <a:rPr lang="en-US" b="1" dirty="0" smtClean="0">
                <a:latin typeface="Sylfaen" panose="010A0502050306030303" pitchFamily="18" charset="0"/>
              </a:rPr>
              <a:t>,</a:t>
            </a:r>
            <a:endParaRPr lang="en-US" dirty="0">
              <a:latin typeface="Sylfaen" panose="010A0502050306030303" pitchFamily="18" charset="0"/>
            </a:endParaRPr>
          </a:p>
          <a:p>
            <a:r>
              <a:rPr lang="en-US" b="1" dirty="0" smtClean="0">
                <a:latin typeface="Sylfaen" panose="010A0502050306030303" pitchFamily="18" charset="0"/>
              </a:rPr>
              <a:t>X</a:t>
            </a:r>
            <a:r>
              <a:rPr lang="en-US" b="1" baseline="-25000" dirty="0" smtClean="0">
                <a:latin typeface="Sylfaen" panose="010A0502050306030303" pitchFamily="18" charset="0"/>
              </a:rPr>
              <a:t>4 </a:t>
            </a:r>
            <a:r>
              <a:rPr lang="en-US" dirty="0" smtClean="0">
                <a:latin typeface="Sylfaen" panose="010A0502050306030303" pitchFamily="18" charset="0"/>
              </a:rPr>
              <a:t>:  </a:t>
            </a:r>
            <a:r>
              <a:rPr lang="en-US" b="1" dirty="0">
                <a:latin typeface="Sylfaen" panose="010A0502050306030303" pitchFamily="18" charset="0"/>
              </a:rPr>
              <a:t>Halt, </a:t>
            </a:r>
            <a:r>
              <a:rPr lang="en-US" b="1" dirty="0" smtClean="0">
                <a:latin typeface="Sylfaen" panose="010A0502050306030303" pitchFamily="18" charset="0"/>
              </a:rPr>
              <a:t>                   X</a:t>
            </a:r>
            <a:r>
              <a:rPr lang="en-US" b="1" baseline="-25000" dirty="0" smtClean="0">
                <a:latin typeface="Sylfaen" panose="010A0502050306030303" pitchFamily="18" charset="0"/>
              </a:rPr>
              <a:t>7 </a:t>
            </a:r>
            <a:r>
              <a:rPr lang="en-US" b="1" dirty="0">
                <a:latin typeface="Sylfaen" panose="010A0502050306030303" pitchFamily="18" charset="0"/>
              </a:rPr>
              <a:t>:  </a:t>
            </a:r>
            <a:r>
              <a:rPr lang="en-US" b="1" dirty="0" err="1">
                <a:latin typeface="Sylfaen" panose="010A0502050306030303" pitchFamily="18" charset="0"/>
              </a:rPr>
              <a:t>Brench</a:t>
            </a:r>
            <a:r>
              <a:rPr lang="en-US" b="1" dirty="0">
                <a:latin typeface="Sylfaen" panose="010A0502050306030303" pitchFamily="18" charset="0"/>
              </a:rPr>
              <a:t>:</a:t>
            </a:r>
            <a:endParaRPr lang="en-US" dirty="0">
              <a:latin typeface="Sylfaen" panose="010A0502050306030303" pitchFamily="18" charset="0"/>
            </a:endParaRPr>
          </a:p>
          <a:p>
            <a:endParaRPr lang="en-US" dirty="0" smtClean="0">
              <a:latin typeface="Sylfaen" panose="010A0502050306030303" pitchFamily="18" charset="0"/>
            </a:endParaRPr>
          </a:p>
          <a:p>
            <a:r>
              <a:rPr lang="en-US" dirty="0">
                <a:latin typeface="Sylfaen" panose="010A0502050306030303" pitchFamily="18" charset="0"/>
              </a:rPr>
              <a:t>FSM –ի </a:t>
            </a:r>
            <a:r>
              <a:rPr lang="en-US" dirty="0" err="1">
                <a:latin typeface="Sylfaen" panose="010A0502050306030303" pitchFamily="18" charset="0"/>
              </a:rPr>
              <a:t>ելքային</a:t>
            </a:r>
            <a:r>
              <a:rPr lang="en-US" dirty="0">
                <a:latin typeface="Sylfaen" panose="010A0502050306030303" pitchFamily="18" charset="0"/>
              </a:rPr>
              <a:t>  </a:t>
            </a:r>
            <a:r>
              <a:rPr lang="en-US" dirty="0" err="1">
                <a:latin typeface="Sylfaen" panose="010A0502050306030303" pitchFamily="18" charset="0"/>
              </a:rPr>
              <a:t>այբուբենը</a:t>
            </a:r>
            <a:r>
              <a:rPr lang="en-US" dirty="0">
                <a:latin typeface="Sylfaen" panose="010A0502050306030303" pitchFamily="18" charset="0"/>
              </a:rPr>
              <a:t>՝  </a:t>
            </a:r>
          </a:p>
          <a:p>
            <a:r>
              <a:rPr lang="en-US" b="1" dirty="0">
                <a:latin typeface="Sylfaen" panose="010A0502050306030303" pitchFamily="18" charset="0"/>
              </a:rPr>
              <a:t>Y= {Y1, Y2, Y3, Y4</a:t>
            </a:r>
            <a:r>
              <a:rPr lang="en-US" b="1" dirty="0" smtClean="0">
                <a:latin typeface="Sylfaen" panose="010A0502050306030303" pitchFamily="18" charset="0"/>
              </a:rPr>
              <a:t>, </a:t>
            </a:r>
            <a:r>
              <a:rPr lang="en-US" b="1" dirty="0">
                <a:latin typeface="Sylfaen" panose="010A0502050306030303" pitchFamily="18" charset="0"/>
              </a:rPr>
              <a:t>Y6, Y7, Y8,  Y9,</a:t>
            </a:r>
          </a:p>
          <a:p>
            <a:r>
              <a:rPr lang="en-US" b="1" dirty="0">
                <a:latin typeface="Sylfaen" panose="010A0502050306030303" pitchFamily="18" charset="0"/>
              </a:rPr>
              <a:t> Y10, Y11, Y12 </a:t>
            </a:r>
            <a:r>
              <a:rPr lang="en-US" b="1" dirty="0" smtClean="0">
                <a:latin typeface="Sylfaen" panose="010A0502050306030303" pitchFamily="18" charset="0"/>
              </a:rPr>
              <a:t>}</a:t>
            </a:r>
            <a:endParaRPr lang="en-US" b="1" dirty="0">
              <a:latin typeface="Sylfaen" panose="010A0502050306030303" pitchFamily="18" charset="0"/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875F7E78-418E-4D20-9F8A-1267EF939523}"/>
              </a:ext>
            </a:extLst>
          </p:cNvPr>
          <p:cNvSpPr txBox="1">
            <a:spLocks/>
          </p:cNvSpPr>
          <p:nvPr/>
        </p:nvSpPr>
        <p:spPr>
          <a:xfrm>
            <a:off x="8460432" y="6195239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5C68B6-61C2-468F-89AB-4B9F7531AA68}" type="slidenum">
              <a:rPr lang="ru-RU" sz="2000" smtClean="0">
                <a:solidFill>
                  <a:schemeClr val="bg1"/>
                </a:solidFill>
              </a:rPr>
              <a:pPr/>
              <a:t>13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0F879A-8B5B-4758-9648-386604C2B586}"/>
              </a:ext>
            </a:extLst>
          </p:cNvPr>
          <p:cNvSpPr txBox="1"/>
          <p:nvPr/>
        </p:nvSpPr>
        <p:spPr>
          <a:xfrm>
            <a:off x="4294853" y="874634"/>
            <a:ext cx="474164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latin typeface="Sylfaen" panose="010A0502050306030303" pitchFamily="18" charset="0"/>
              </a:rPr>
              <a:t>Ղեկավարող</a:t>
            </a:r>
            <a:r>
              <a:rPr lang="en-US" sz="1600" b="1" dirty="0" smtClean="0">
                <a:latin typeface="Sylfaen" panose="010A0502050306030303" pitchFamily="18" charset="0"/>
              </a:rPr>
              <a:t> </a:t>
            </a:r>
            <a:r>
              <a:rPr lang="en-US" sz="1600" b="1" dirty="0" err="1">
                <a:latin typeface="Sylfaen" panose="010A0502050306030303" pitchFamily="18" charset="0"/>
              </a:rPr>
              <a:t>ազդանշաններով</a:t>
            </a:r>
            <a:r>
              <a:rPr lang="en-US" sz="1600" b="1" dirty="0">
                <a:latin typeface="Sylfaen" panose="010A0502050306030303" pitchFamily="18" charset="0"/>
              </a:rPr>
              <a:t> </a:t>
            </a:r>
            <a:r>
              <a:rPr lang="en-US" sz="1600" b="1" dirty="0" err="1" smtClean="0">
                <a:latin typeface="Sylfaen" panose="010A0502050306030303" pitchFamily="18" charset="0"/>
              </a:rPr>
              <a:t>իրականացվող</a:t>
            </a:r>
            <a:r>
              <a:rPr lang="en-US" sz="1600" b="1" dirty="0" smtClean="0">
                <a:latin typeface="Sylfaen" panose="010A0502050306030303" pitchFamily="18" charset="0"/>
              </a:rPr>
              <a:t> </a:t>
            </a:r>
            <a:r>
              <a:rPr lang="en-US" sz="1600" b="1" dirty="0" err="1" smtClean="0">
                <a:latin typeface="Sylfaen" panose="010A0502050306030303" pitchFamily="18" charset="0"/>
              </a:rPr>
              <a:t>միկրոհրամանները</a:t>
            </a:r>
            <a:endParaRPr lang="en-US" sz="1600" b="1" dirty="0" smtClean="0">
              <a:latin typeface="Sylfaen" panose="010A0502050306030303" pitchFamily="18" charset="0"/>
            </a:endParaRPr>
          </a:p>
          <a:p>
            <a:endParaRPr lang="en-US" sz="1600" b="1" dirty="0">
              <a:latin typeface="Sylfaen" panose="010A0502050306030303" pitchFamily="18" charset="0"/>
            </a:endParaRPr>
          </a:p>
          <a:p>
            <a:r>
              <a:rPr lang="en-US" dirty="0" smtClean="0">
                <a:latin typeface="Sylfaen" panose="010A0502050306030303" pitchFamily="18" charset="0"/>
              </a:rPr>
              <a:t>Y1</a:t>
            </a:r>
            <a:r>
              <a:rPr lang="en-US" dirty="0">
                <a:latin typeface="Sylfaen" panose="010A0502050306030303" pitchFamily="18" charset="0"/>
              </a:rPr>
              <a:t>: PC=PC0;  </a:t>
            </a:r>
          </a:p>
          <a:p>
            <a:r>
              <a:rPr lang="en-US" dirty="0">
                <a:latin typeface="Sylfaen" panose="010A0502050306030303" pitchFamily="18" charset="0"/>
              </a:rPr>
              <a:t>Y2:  Instruction Fetch; </a:t>
            </a:r>
            <a:r>
              <a:rPr lang="en-US" dirty="0" err="1">
                <a:latin typeface="Sylfaen" panose="010A0502050306030303" pitchFamily="18" charset="0"/>
              </a:rPr>
              <a:t>AddrBus_I</a:t>
            </a:r>
            <a:r>
              <a:rPr lang="en-US" dirty="0">
                <a:latin typeface="Sylfaen" panose="010A0502050306030303" pitchFamily="18" charset="0"/>
              </a:rPr>
              <a:t>=PC; Read;</a:t>
            </a:r>
          </a:p>
          <a:p>
            <a:r>
              <a:rPr lang="en-US" dirty="0">
                <a:latin typeface="Sylfaen" panose="010A0502050306030303" pitchFamily="18" charset="0"/>
              </a:rPr>
              <a:t>Y3: </a:t>
            </a:r>
            <a:r>
              <a:rPr lang="en-US" dirty="0" err="1">
                <a:latin typeface="Sylfaen" panose="010A0502050306030303" pitchFamily="18" charset="0"/>
              </a:rPr>
              <a:t>Ir</a:t>
            </a:r>
            <a:r>
              <a:rPr lang="en-US" dirty="0">
                <a:latin typeface="Sylfaen" panose="010A0502050306030303" pitchFamily="18" charset="0"/>
              </a:rPr>
              <a:t>=</a:t>
            </a:r>
            <a:r>
              <a:rPr lang="en-US" dirty="0" err="1">
                <a:latin typeface="Sylfaen" panose="010A0502050306030303" pitchFamily="18" charset="0"/>
              </a:rPr>
              <a:t>Instr_out</a:t>
            </a:r>
            <a:r>
              <a:rPr lang="en-US" dirty="0">
                <a:latin typeface="Sylfaen" panose="010A0502050306030303" pitchFamily="18" charset="0"/>
              </a:rPr>
              <a:t>;</a:t>
            </a:r>
          </a:p>
          <a:p>
            <a:r>
              <a:rPr lang="en-US" dirty="0">
                <a:latin typeface="Sylfaen" panose="010A0502050306030303" pitchFamily="18" charset="0"/>
              </a:rPr>
              <a:t>Y4: A1=R1; </a:t>
            </a:r>
            <a:r>
              <a:rPr lang="en-US" dirty="0" err="1">
                <a:latin typeface="Sylfaen" panose="010A0502050306030303" pitchFamily="18" charset="0"/>
              </a:rPr>
              <a:t>AddrBus</a:t>
            </a:r>
            <a:r>
              <a:rPr lang="en-US" dirty="0">
                <a:latin typeface="Sylfaen" panose="010A0502050306030303" pitchFamily="18" charset="0"/>
              </a:rPr>
              <a:t>={R2,R3}; </a:t>
            </a:r>
            <a:r>
              <a:rPr lang="en-US" dirty="0" err="1">
                <a:latin typeface="Sylfaen" panose="010A0502050306030303" pitchFamily="18" charset="0"/>
              </a:rPr>
              <a:t>Data_in</a:t>
            </a:r>
            <a:r>
              <a:rPr lang="en-US" dirty="0">
                <a:latin typeface="Sylfaen" panose="010A0502050306030303" pitchFamily="18" charset="0"/>
              </a:rPr>
              <a:t>=src1</a:t>
            </a:r>
            <a:r>
              <a:rPr lang="en-US" dirty="0" smtClean="0">
                <a:latin typeface="Sylfaen" panose="010A0502050306030303" pitchFamily="18" charset="0"/>
              </a:rPr>
              <a:t>; </a:t>
            </a:r>
            <a:r>
              <a:rPr lang="en-US" dirty="0">
                <a:latin typeface="Sylfaen" panose="010A0502050306030303" pitchFamily="18" charset="0"/>
              </a:rPr>
              <a:t>Write</a:t>
            </a:r>
          </a:p>
          <a:p>
            <a:r>
              <a:rPr lang="en-US" dirty="0">
                <a:latin typeface="Sylfaen" panose="010A0502050306030303" pitchFamily="18" charset="0"/>
              </a:rPr>
              <a:t>Y5:  </a:t>
            </a:r>
            <a:r>
              <a:rPr lang="en-US" dirty="0" err="1">
                <a:latin typeface="Sylfaen" panose="010A0502050306030303" pitchFamily="18" charset="0"/>
              </a:rPr>
              <a:t>AddrBus_D</a:t>
            </a:r>
            <a:r>
              <a:rPr lang="en-US" dirty="0">
                <a:latin typeface="Sylfaen" panose="010A0502050306030303" pitchFamily="18" charset="0"/>
              </a:rPr>
              <a:t>={R2,R3}; Read;</a:t>
            </a:r>
          </a:p>
          <a:p>
            <a:r>
              <a:rPr lang="en-US" dirty="0">
                <a:latin typeface="Sylfaen" panose="010A0502050306030303" pitchFamily="18" charset="0"/>
              </a:rPr>
              <a:t>Y6:  A3=R1; dst3=</a:t>
            </a:r>
            <a:r>
              <a:rPr lang="en-US" dirty="0" err="1">
                <a:latin typeface="Sylfaen" panose="010A0502050306030303" pitchFamily="18" charset="0"/>
              </a:rPr>
              <a:t>data_out</a:t>
            </a:r>
            <a:r>
              <a:rPr lang="en-US" dirty="0">
                <a:latin typeface="Sylfaen" panose="010A0502050306030303" pitchFamily="18" charset="0"/>
              </a:rPr>
              <a:t>; g_wr3;</a:t>
            </a:r>
          </a:p>
          <a:p>
            <a:r>
              <a:rPr lang="en-US" dirty="0">
                <a:latin typeface="Sylfaen" panose="010A0502050306030303" pitchFamily="18" charset="0"/>
              </a:rPr>
              <a:t>Y7: PC=Next PC;  </a:t>
            </a:r>
          </a:p>
          <a:p>
            <a:r>
              <a:rPr lang="en-US" dirty="0">
                <a:latin typeface="Sylfaen" panose="010A0502050306030303" pitchFamily="18" charset="0"/>
              </a:rPr>
              <a:t>Y8: Done;</a:t>
            </a:r>
          </a:p>
          <a:p>
            <a:r>
              <a:rPr lang="en-US" dirty="0">
                <a:latin typeface="Sylfaen" panose="010A0502050306030303" pitchFamily="18" charset="0"/>
              </a:rPr>
              <a:t>Y9:  A1=R2; A2=R3; Operand1-gout1 (src1);</a:t>
            </a:r>
          </a:p>
          <a:p>
            <a:r>
              <a:rPr lang="en-US" dirty="0">
                <a:latin typeface="Sylfaen" panose="010A0502050306030303" pitchFamily="18" charset="0"/>
              </a:rPr>
              <a:t>Operand2-gout2 (src2); Operation</a:t>
            </a:r>
          </a:p>
          <a:p>
            <a:r>
              <a:rPr lang="en-US" dirty="0">
                <a:latin typeface="Sylfaen" panose="010A0502050306030303" pitchFamily="18" charset="0"/>
              </a:rPr>
              <a:t>Y10:  buffer= result;</a:t>
            </a:r>
          </a:p>
          <a:p>
            <a:r>
              <a:rPr lang="en-US" dirty="0">
                <a:latin typeface="Sylfaen" panose="010A0502050306030303" pitchFamily="18" charset="0"/>
              </a:rPr>
              <a:t>Y11:  A3=R1;  g_in3=result; g_wr3;</a:t>
            </a:r>
          </a:p>
          <a:p>
            <a:r>
              <a:rPr lang="en-US" dirty="0">
                <a:latin typeface="Sylfaen" panose="010A0502050306030303" pitchFamily="18" charset="0"/>
              </a:rPr>
              <a:t>Y12:  </a:t>
            </a:r>
            <a:r>
              <a:rPr lang="en-US" dirty="0" err="1">
                <a:latin typeface="Sylfaen" panose="010A0502050306030303" pitchFamily="18" charset="0"/>
              </a:rPr>
              <a:t>Brench</a:t>
            </a:r>
            <a:r>
              <a:rPr lang="en-US" dirty="0">
                <a:latin typeface="Sylfaen" panose="010A0502050306030303" pitchFamily="18" charset="0"/>
              </a:rPr>
              <a:t> taken or not taken;  </a:t>
            </a:r>
            <a:endParaRPr lang="hy-AM" dirty="0">
              <a:latin typeface="Sylfaen" panose="010A0502050306030303" pitchFamily="18" charset="0"/>
            </a:endParaRPr>
          </a:p>
          <a:p>
            <a:endParaRPr lang="hy-AM" dirty="0">
              <a:latin typeface="Sylfaen" panose="010A0502050306030303" pitchFamily="18" charset="0"/>
            </a:endParaRPr>
          </a:p>
          <a:p>
            <a:r>
              <a:rPr lang="hy-AM" dirty="0">
                <a:latin typeface="Sylfaen" panose="010A0502050306030303" pitchFamily="18" charset="0"/>
              </a:rPr>
              <a:t>Ներքին վիճակների բազմությունը</a:t>
            </a:r>
          </a:p>
          <a:p>
            <a:r>
              <a:rPr lang="en-US" b="1" dirty="0">
                <a:latin typeface="Sylfaen" panose="010A0502050306030303" pitchFamily="18" charset="0"/>
              </a:rPr>
              <a:t>{ S0, S1, S2, S3, S4, S5, S6, S7, S8, S9, S10, S11, S12 } </a:t>
            </a:r>
            <a:endParaRPr lang="en-US" dirty="0"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557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819F8F-42A6-4B49-A73B-055BABF05B69}"/>
              </a:ext>
            </a:extLst>
          </p:cNvPr>
          <p:cNvSpPr txBox="1"/>
          <p:nvPr/>
        </p:nvSpPr>
        <p:spPr>
          <a:xfrm>
            <a:off x="439618" y="0"/>
            <a:ext cx="82647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2800" b="1" dirty="0">
                <a:latin typeface="Sylfaen" panose="010A0502050306030303" pitchFamily="18" charset="0"/>
              </a:rPr>
              <a:t>Ալգորիթմի բլոկ </a:t>
            </a:r>
            <a:r>
              <a:rPr lang="hy-AM" sz="2800" b="1" dirty="0" smtClean="0">
                <a:latin typeface="Sylfaen" panose="010A0502050306030303" pitchFamily="18" charset="0"/>
              </a:rPr>
              <a:t>սխեման</a:t>
            </a:r>
            <a:r>
              <a:rPr lang="en-US" sz="2800" b="1" dirty="0" smtClean="0">
                <a:latin typeface="Sylfaen" panose="010A0502050306030303" pitchFamily="18" charset="0"/>
              </a:rPr>
              <a:t> և </a:t>
            </a:r>
            <a:r>
              <a:rPr lang="en-US" sz="2800" b="1" dirty="0" err="1" smtClean="0">
                <a:latin typeface="Sylfaen" panose="010A0502050306030303" pitchFamily="18" charset="0"/>
              </a:rPr>
              <a:t>անցումը</a:t>
            </a:r>
            <a:r>
              <a:rPr lang="en-US" sz="2800" b="1" dirty="0" smtClean="0">
                <a:latin typeface="Sylfaen" panose="010A0502050306030303" pitchFamily="18" charset="0"/>
              </a:rPr>
              <a:t> </a:t>
            </a:r>
            <a:r>
              <a:rPr lang="en-US" sz="2800" b="1" dirty="0" err="1" smtClean="0">
                <a:latin typeface="Sylfaen" panose="010A0502050306030303" pitchFamily="18" charset="0"/>
              </a:rPr>
              <a:t>Մուր</a:t>
            </a:r>
            <a:r>
              <a:rPr lang="en-US" sz="2800" b="1" dirty="0" smtClean="0">
                <a:latin typeface="Sylfaen" panose="010A0502050306030303" pitchFamily="18" charset="0"/>
              </a:rPr>
              <a:t> </a:t>
            </a:r>
            <a:r>
              <a:rPr lang="en-US" sz="2800" b="1" dirty="0" err="1" smtClean="0">
                <a:latin typeface="Sylfaen" panose="010A0502050306030303" pitchFamily="18" charset="0"/>
              </a:rPr>
              <a:t>ավտոմատի</a:t>
            </a:r>
            <a:r>
              <a:rPr lang="en-US" sz="2800" b="1" dirty="0" smtClean="0">
                <a:latin typeface="Sylfaen" panose="010A0502050306030303" pitchFamily="18" charset="0"/>
              </a:rPr>
              <a:t> </a:t>
            </a:r>
            <a:r>
              <a:rPr lang="en-US" sz="2800" b="1" dirty="0" err="1" smtClean="0">
                <a:latin typeface="Sylfaen" panose="010A0502050306030303" pitchFamily="18" charset="0"/>
              </a:rPr>
              <a:t>գրաֆին</a:t>
            </a:r>
            <a:endParaRPr lang="ru-RU" sz="2800" b="1" dirty="0">
              <a:latin typeface="Sylfaen" panose="010A050205030603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3662EF-8640-406D-B679-66C1F20D11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0"/>
          <a:stretch/>
        </p:blipFill>
        <p:spPr>
          <a:xfrm>
            <a:off x="107504" y="1097360"/>
            <a:ext cx="4680520" cy="5760640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991E20B-21B8-4938-90D7-5106B5287967}"/>
              </a:ext>
            </a:extLst>
          </p:cNvPr>
          <p:cNvSpPr txBox="1">
            <a:spLocks/>
          </p:cNvSpPr>
          <p:nvPr/>
        </p:nvSpPr>
        <p:spPr>
          <a:xfrm>
            <a:off x="8460432" y="6195239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5C68B6-61C2-468F-89AB-4B9F7531AA68}" type="slidenum">
              <a:rPr lang="ru-RU" sz="2000" smtClean="0">
                <a:solidFill>
                  <a:schemeClr val="bg1"/>
                </a:solidFill>
              </a:rPr>
              <a:pPr/>
              <a:t>14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63D71-9EE8-4ED5-977F-873F273B13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5"/>
          <a:stretch/>
        </p:blipFill>
        <p:spPr>
          <a:xfrm>
            <a:off x="4103382" y="1116403"/>
            <a:ext cx="4717090" cy="35790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38228" y="4993738"/>
            <a:ext cx="4932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dirty="0">
                <a:latin typeface="Sylfaen" panose="010A0502050306030303" pitchFamily="18" charset="0"/>
              </a:rPr>
              <a:t>Հիշողությունից հրամանի ընտրման, նրա վերծանման և կատարման հաջորդականությունը ղեկավարում է կառավա­րող սարքը, որի մոդելը վերջավոր ավտոմատն է: </a:t>
            </a:r>
            <a:endParaRPr lang="en-US" dirty="0">
              <a:latin typeface="Sylfaen" panose="010A05020503060303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61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045F9-F431-4391-8121-8512AB5A1727}"/>
              </a:ext>
            </a:extLst>
          </p:cNvPr>
          <p:cNvSpPr txBox="1"/>
          <p:nvPr/>
        </p:nvSpPr>
        <p:spPr>
          <a:xfrm>
            <a:off x="439617" y="260648"/>
            <a:ext cx="8264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Sylfaen" panose="010A0502050306030303" pitchFamily="18" charset="0"/>
              </a:rPr>
              <a:t>R-R </a:t>
            </a:r>
            <a:r>
              <a:rPr lang="hy-AM" sz="3200" b="1" dirty="0">
                <a:latin typeface="Sylfaen" panose="010A0502050306030303" pitchFamily="18" charset="0"/>
              </a:rPr>
              <a:t>տիպի գործողության </a:t>
            </a:r>
            <a:r>
              <a:rPr lang="hy-AM" sz="3200" b="1" dirty="0" err="1">
                <a:latin typeface="Sylfaen" panose="010A0502050306030303" pitchFamily="18" charset="0"/>
              </a:rPr>
              <a:t>կոնվեյերի</a:t>
            </a:r>
            <a:r>
              <a:rPr lang="hy-AM" sz="3200" b="1" dirty="0">
                <a:latin typeface="Sylfaen" panose="010A0502050306030303" pitchFamily="18" charset="0"/>
              </a:rPr>
              <a:t> կառուցվածքը</a:t>
            </a:r>
            <a:endParaRPr lang="ru-RU" sz="3200" b="1" dirty="0">
              <a:latin typeface="Sylfaen" panose="010A05020503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C44C8-D4A3-4B71-A1CA-E9755252C6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51"/>
          <a:stretch/>
        </p:blipFill>
        <p:spPr>
          <a:xfrm>
            <a:off x="917399" y="1628800"/>
            <a:ext cx="7309199" cy="360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2823C9-15F9-4CE2-89CF-102EEB7084E5}"/>
              </a:ext>
            </a:extLst>
          </p:cNvPr>
          <p:cNvSpPr txBox="1"/>
          <p:nvPr/>
        </p:nvSpPr>
        <p:spPr>
          <a:xfrm>
            <a:off x="917399" y="5426354"/>
            <a:ext cx="730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hy-AM" dirty="0">
                <a:latin typeface="Sylfaen" panose="010A0502050306030303" pitchFamily="18" charset="0"/>
              </a:rPr>
              <a:t>Տվյալների փոխակերպման հետ կապված R-R տիպի հրամանի </a:t>
            </a:r>
            <a:r>
              <a:rPr lang="hy-AM" dirty="0" err="1">
                <a:latin typeface="Sylfaen" panose="010A0502050306030303" pitchFamily="18" charset="0"/>
              </a:rPr>
              <a:t>կոնվեյերը</a:t>
            </a:r>
            <a:r>
              <a:rPr lang="hy-AM" dirty="0">
                <a:latin typeface="Sylfaen" panose="010A0502050306030303" pitchFamily="18" charset="0"/>
              </a:rPr>
              <a:t> պարունակում է բոլոր 4 փուլերը: </a:t>
            </a:r>
            <a:endParaRPr lang="en-US" dirty="0">
              <a:latin typeface="Sylfaen" panose="010A0502050306030303" pitchFamily="18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536FB46-F5D8-44FC-8BE6-DA7FCFB3F47B}"/>
              </a:ext>
            </a:extLst>
          </p:cNvPr>
          <p:cNvSpPr txBox="1">
            <a:spLocks/>
          </p:cNvSpPr>
          <p:nvPr/>
        </p:nvSpPr>
        <p:spPr>
          <a:xfrm>
            <a:off x="8460432" y="6195239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5C68B6-61C2-468F-89AB-4B9F7531AA68}" type="slidenum">
              <a:rPr lang="ru-RU" sz="2000" smtClean="0">
                <a:solidFill>
                  <a:schemeClr val="bg1"/>
                </a:solidFill>
              </a:rPr>
              <a:pPr/>
              <a:t>15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815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7CB854-DB7C-4607-AA31-063C66D7AE24}"/>
              </a:ext>
            </a:extLst>
          </p:cNvPr>
          <p:cNvSpPr txBox="1"/>
          <p:nvPr/>
        </p:nvSpPr>
        <p:spPr>
          <a:xfrm>
            <a:off x="7030" y="44624"/>
            <a:ext cx="8884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Sylfaen" panose="010A0502050306030303" pitchFamily="18" charset="0"/>
              </a:rPr>
              <a:t>LOAD/STORE </a:t>
            </a:r>
            <a:r>
              <a:rPr lang="hy-AM" sz="2800" b="1" dirty="0">
                <a:latin typeface="Sylfaen" panose="010A0502050306030303" pitchFamily="18" charset="0"/>
              </a:rPr>
              <a:t>գործողության </a:t>
            </a:r>
            <a:r>
              <a:rPr lang="hy-AM" sz="2800" b="1" dirty="0" err="1">
                <a:latin typeface="Sylfaen" panose="010A0502050306030303" pitchFamily="18" charset="0"/>
              </a:rPr>
              <a:t>կոնվեյերի</a:t>
            </a:r>
            <a:r>
              <a:rPr lang="hy-AM" sz="2800" b="1" dirty="0">
                <a:latin typeface="Sylfaen" panose="010A0502050306030303" pitchFamily="18" charset="0"/>
              </a:rPr>
              <a:t> կառուցվածքը</a:t>
            </a:r>
            <a:endParaRPr lang="ru-RU" sz="2800" b="1" dirty="0">
              <a:latin typeface="Sylfaen" panose="010A05020503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0A513-F7E6-429A-9411-41A52FFF1F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02"/>
          <a:stretch/>
        </p:blipFill>
        <p:spPr>
          <a:xfrm>
            <a:off x="467544" y="567844"/>
            <a:ext cx="8236462" cy="3221196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228FFF6B-A9DB-47E1-9187-AE9847D966CA}"/>
              </a:ext>
            </a:extLst>
          </p:cNvPr>
          <p:cNvSpPr txBox="1">
            <a:spLocks/>
          </p:cNvSpPr>
          <p:nvPr/>
        </p:nvSpPr>
        <p:spPr>
          <a:xfrm>
            <a:off x="8460432" y="6195239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5C68B6-61C2-468F-89AB-4B9F7531AA68}" type="slidenum">
              <a:rPr lang="ru-RU" sz="2000" smtClean="0">
                <a:solidFill>
                  <a:schemeClr val="bg1"/>
                </a:solidFill>
              </a:rPr>
              <a:pPr/>
              <a:t>16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117E27-4C25-4249-8D4D-F7C49C98CD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83"/>
          <a:stretch/>
        </p:blipFill>
        <p:spPr>
          <a:xfrm>
            <a:off x="317907" y="3859017"/>
            <a:ext cx="8508183" cy="299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21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BFF509-9C0F-4FF7-89C9-5B94574D688A}"/>
              </a:ext>
            </a:extLst>
          </p:cNvPr>
          <p:cNvSpPr txBox="1"/>
          <p:nvPr/>
        </p:nvSpPr>
        <p:spPr>
          <a:xfrm>
            <a:off x="439617" y="260648"/>
            <a:ext cx="8264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Sylfaen" panose="010A0502050306030303" pitchFamily="18" charset="0"/>
              </a:rPr>
              <a:t>BRANCH </a:t>
            </a:r>
            <a:r>
              <a:rPr lang="hy-AM" sz="3200" b="1" dirty="0">
                <a:latin typeface="Sylfaen" panose="010A0502050306030303" pitchFamily="18" charset="0"/>
              </a:rPr>
              <a:t>գործողության </a:t>
            </a:r>
            <a:r>
              <a:rPr lang="hy-AM" sz="3200" b="1" dirty="0" err="1">
                <a:latin typeface="Sylfaen" panose="010A0502050306030303" pitchFamily="18" charset="0"/>
              </a:rPr>
              <a:t>կոնվեյերի</a:t>
            </a:r>
            <a:r>
              <a:rPr lang="hy-AM" sz="3200" b="1" dirty="0">
                <a:latin typeface="Sylfaen" panose="010A0502050306030303" pitchFamily="18" charset="0"/>
              </a:rPr>
              <a:t> կառուցվածքը</a:t>
            </a:r>
            <a:endParaRPr lang="ru-RU" sz="3200" b="1" dirty="0">
              <a:latin typeface="Sylfaen" panose="010A05020503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7FA4C-CBAA-4E32-A834-166D17599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45"/>
          <a:stretch/>
        </p:blipFill>
        <p:spPr>
          <a:xfrm>
            <a:off x="619302" y="1565749"/>
            <a:ext cx="7905393" cy="37265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1A66DD-98A8-4520-A5AE-6FD57441A75F}"/>
              </a:ext>
            </a:extLst>
          </p:cNvPr>
          <p:cNvSpPr txBox="1"/>
          <p:nvPr/>
        </p:nvSpPr>
        <p:spPr>
          <a:xfrm>
            <a:off x="971600" y="5445224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hy-AM" dirty="0" err="1">
                <a:latin typeface="Sylfaen" panose="010A0502050306030303" pitchFamily="18" charset="0"/>
              </a:rPr>
              <a:t>Branch</a:t>
            </a:r>
            <a:r>
              <a:rPr lang="hy-AM" dirty="0">
                <a:latin typeface="Sylfaen" panose="010A0502050306030303" pitchFamily="18" charset="0"/>
              </a:rPr>
              <a:t> գործողության </a:t>
            </a:r>
            <a:r>
              <a:rPr lang="hy-AM" dirty="0" err="1">
                <a:latin typeface="Sylfaen" panose="010A0502050306030303" pitchFamily="18" charset="0"/>
              </a:rPr>
              <a:t>կոնվեյերը</a:t>
            </a:r>
            <a:r>
              <a:rPr lang="hy-AM" dirty="0">
                <a:latin typeface="Sylfaen" panose="010A0502050306030303" pitchFamily="18" charset="0"/>
              </a:rPr>
              <a:t> նույնպես պարունակում է 3 փուլ: Օգտագործված է սպասման մեթոդը: </a:t>
            </a:r>
            <a:endParaRPr lang="en-US" dirty="0">
              <a:latin typeface="Sylfaen" panose="010A0502050306030303" pitchFamily="18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3860851-D437-48D3-8C0E-B35972C38BE5}"/>
              </a:ext>
            </a:extLst>
          </p:cNvPr>
          <p:cNvSpPr txBox="1">
            <a:spLocks/>
          </p:cNvSpPr>
          <p:nvPr/>
        </p:nvSpPr>
        <p:spPr>
          <a:xfrm>
            <a:off x="8460432" y="6195239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5C68B6-61C2-468F-89AB-4B9F7531AA68}" type="slidenum">
              <a:rPr lang="ru-RU" sz="2000" smtClean="0">
                <a:solidFill>
                  <a:schemeClr val="bg1"/>
                </a:solidFill>
              </a:rPr>
              <a:pPr/>
              <a:t>17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990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068D3C-FC1B-4FEC-A6F7-4DF807BF0EFD}"/>
              </a:ext>
            </a:extLst>
          </p:cNvPr>
          <p:cNvSpPr txBox="1"/>
          <p:nvPr/>
        </p:nvSpPr>
        <p:spPr>
          <a:xfrm>
            <a:off x="7017" y="20799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latin typeface="Sylfaen" panose="010A0502050306030303" pitchFamily="18" charset="0"/>
              </a:rPr>
              <a:t>Պարզեցված</a:t>
            </a:r>
            <a:r>
              <a:rPr lang="en-US" sz="2800" b="1" dirty="0" smtClean="0">
                <a:latin typeface="Sylfaen" panose="010A0502050306030303" pitchFamily="18" charset="0"/>
              </a:rPr>
              <a:t> RISC  </a:t>
            </a:r>
            <a:r>
              <a:rPr lang="hy-AM" sz="2800" b="1" dirty="0" smtClean="0">
                <a:latin typeface="Sylfaen" panose="010A0502050306030303" pitchFamily="18" charset="0"/>
              </a:rPr>
              <a:t>պրոցեսորի</a:t>
            </a:r>
            <a:r>
              <a:rPr lang="en-US" sz="2800" b="1" dirty="0" smtClean="0">
                <a:latin typeface="Sylfaen" panose="010A0502050306030303" pitchFamily="18" charset="0"/>
              </a:rPr>
              <a:t> կ</a:t>
            </a:r>
            <a:r>
              <a:rPr lang="hy-AM" sz="2800" b="1" dirty="0" smtClean="0">
                <a:latin typeface="Sylfaen" panose="010A0502050306030303" pitchFamily="18" charset="0"/>
              </a:rPr>
              <a:t>ոնվեյեր</a:t>
            </a:r>
            <a:r>
              <a:rPr lang="en-US" sz="2800" b="1" dirty="0" smtClean="0">
                <a:latin typeface="Sylfaen" panose="010A0502050306030303" pitchFamily="18" charset="0"/>
              </a:rPr>
              <a:t>ի</a:t>
            </a:r>
            <a:r>
              <a:rPr lang="hy-AM" sz="2800" b="1" dirty="0" smtClean="0">
                <a:latin typeface="Sylfaen" panose="010A0502050306030303" pitchFamily="18" charset="0"/>
              </a:rPr>
              <a:t> </a:t>
            </a:r>
            <a:r>
              <a:rPr lang="hy-AM" sz="2800" b="1" dirty="0">
                <a:latin typeface="Sylfaen" panose="010A0502050306030303" pitchFamily="18" charset="0"/>
              </a:rPr>
              <a:t>կառուցվածքը</a:t>
            </a:r>
            <a:endParaRPr lang="ru-RU" sz="2800" b="1" dirty="0">
              <a:latin typeface="Sylfaen" panose="010A05020503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87355-6DD5-4A44-86A2-7B25CA2CC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6" y="725716"/>
            <a:ext cx="7956885" cy="6015652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3FC3CE23-873D-4831-AABC-E8571FFF4C63}"/>
              </a:ext>
            </a:extLst>
          </p:cNvPr>
          <p:cNvSpPr txBox="1">
            <a:spLocks/>
          </p:cNvSpPr>
          <p:nvPr/>
        </p:nvSpPr>
        <p:spPr>
          <a:xfrm>
            <a:off x="8460432" y="6195239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5C68B6-61C2-468F-89AB-4B9F7531AA68}" type="slidenum">
              <a:rPr lang="ru-RU" sz="2000" smtClean="0">
                <a:solidFill>
                  <a:schemeClr val="bg1"/>
                </a:solidFill>
              </a:rPr>
              <a:pPr/>
              <a:t>18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853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E0CF95-F8D5-4D9B-9F34-92CDF3F92CE3}"/>
              </a:ext>
            </a:extLst>
          </p:cNvPr>
          <p:cNvSpPr txBox="1"/>
          <p:nvPr/>
        </p:nvSpPr>
        <p:spPr>
          <a:xfrm>
            <a:off x="0" y="260648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3200" b="1" dirty="0" err="1">
                <a:latin typeface="Sylfaen" panose="010A0502050306030303" pitchFamily="18" charset="0"/>
              </a:rPr>
              <a:t>Սիմուլյացիայի</a:t>
            </a:r>
            <a:r>
              <a:rPr lang="hy-AM" sz="3200" b="1" dirty="0">
                <a:latin typeface="Sylfaen" panose="010A0502050306030303" pitchFamily="18" charset="0"/>
              </a:rPr>
              <a:t> արդյունքը</a:t>
            </a:r>
            <a:endParaRPr lang="ru-RU" sz="3200" b="1" dirty="0">
              <a:latin typeface="Sylfaen" panose="010A0502050306030303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28A5A7-8DEC-4521-B095-3DE861D31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8560" b="8001"/>
          <a:stretch/>
        </p:blipFill>
        <p:spPr bwMode="auto">
          <a:xfrm>
            <a:off x="45421" y="1150293"/>
            <a:ext cx="9053156" cy="5037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AF62F-8C1C-4C8E-B54B-26E8E31DEC42}"/>
              </a:ext>
            </a:extLst>
          </p:cNvPr>
          <p:cNvSpPr txBox="1"/>
          <p:nvPr/>
        </p:nvSpPr>
        <p:spPr>
          <a:xfrm>
            <a:off x="0" y="260648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3200" b="1" dirty="0" err="1">
                <a:latin typeface="Sylfaen" panose="010A0502050306030303" pitchFamily="18" charset="0"/>
              </a:rPr>
              <a:t>Սիմուլյացիայի</a:t>
            </a:r>
            <a:r>
              <a:rPr lang="hy-AM" sz="3200" b="1" dirty="0">
                <a:latin typeface="Sylfaen" panose="010A0502050306030303" pitchFamily="18" charset="0"/>
              </a:rPr>
              <a:t> արդյունքը</a:t>
            </a:r>
            <a:endParaRPr lang="ru-RU" sz="3200" b="1" dirty="0">
              <a:latin typeface="Sylfaen" panose="010A0502050306030303" pitchFamily="18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34A91AD-3E85-4C19-9036-9951D7914153}"/>
              </a:ext>
            </a:extLst>
          </p:cNvPr>
          <p:cNvSpPr txBox="1">
            <a:spLocks/>
          </p:cNvSpPr>
          <p:nvPr/>
        </p:nvSpPr>
        <p:spPr>
          <a:xfrm>
            <a:off x="8460432" y="6195239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5C68B6-61C2-468F-89AB-4B9F7531AA68}" type="slidenum">
              <a:rPr lang="ru-RU" sz="2000" smtClean="0">
                <a:solidFill>
                  <a:schemeClr val="bg1"/>
                </a:solidFill>
              </a:rPr>
              <a:pPr/>
              <a:t>19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184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1936" y="791326"/>
            <a:ext cx="8922063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2400" dirty="0">
                <a:latin typeface="Sylfaen" panose="010A0502050306030303" pitchFamily="18" charset="0"/>
              </a:rPr>
              <a:t>Աշխատանքի նպատակը հանդիսանում է պարզեցված RISC </a:t>
            </a:r>
            <a:r>
              <a:rPr lang="hy-AM" sz="2400" dirty="0" err="1">
                <a:latin typeface="Sylfaen" panose="010A0502050306030303" pitchFamily="18" charset="0"/>
              </a:rPr>
              <a:t>պրոցեսորի</a:t>
            </a:r>
            <a:r>
              <a:rPr lang="hy-AM" sz="2400" dirty="0">
                <a:latin typeface="Sylfaen" panose="010A0502050306030303" pitchFamily="18" charset="0"/>
              </a:rPr>
              <a:t>  համար հրամանների </a:t>
            </a:r>
            <a:r>
              <a:rPr lang="hy-AM" sz="2400" dirty="0" err="1">
                <a:latin typeface="Sylfaen" panose="010A0502050306030303" pitchFamily="18" charset="0"/>
              </a:rPr>
              <a:t>կոնվեյերային</a:t>
            </a:r>
            <a:r>
              <a:rPr lang="hy-AM" sz="2400" dirty="0">
                <a:latin typeface="Sylfaen" panose="010A0502050306030303" pitchFamily="18" charset="0"/>
              </a:rPr>
              <a:t> մշակման կազմակերպումը: </a:t>
            </a:r>
            <a:endParaRPr lang="en-US" sz="2400" dirty="0">
              <a:latin typeface="Sylfaen" panose="010A0502050306030303" pitchFamily="18" charset="0"/>
            </a:endParaRPr>
          </a:p>
          <a:p>
            <a:endParaRPr lang="en-US" sz="2400" dirty="0">
              <a:latin typeface="Sylfaen" panose="010A0502050306030303" pitchFamily="18" charset="0"/>
            </a:endParaRPr>
          </a:p>
          <a:p>
            <a:r>
              <a:rPr lang="en-US" sz="2400" dirty="0" err="1">
                <a:latin typeface="Sylfaen" pitchFamily="18" charset="0"/>
              </a:rPr>
              <a:t>Այդ</a:t>
            </a:r>
            <a:r>
              <a:rPr lang="en-US" sz="2400" dirty="0">
                <a:latin typeface="Sylfaen" pitchFamily="18" charset="0"/>
              </a:rPr>
              <a:t> </a:t>
            </a:r>
            <a:r>
              <a:rPr lang="en-US" sz="2400" dirty="0" err="1" smtClean="0">
                <a:latin typeface="Sylfaen" pitchFamily="18" charset="0"/>
              </a:rPr>
              <a:t>նպատակի</a:t>
            </a:r>
            <a:r>
              <a:rPr lang="en-US" sz="2400" dirty="0" smtClean="0">
                <a:latin typeface="Sylfaen" pitchFamily="18" charset="0"/>
              </a:rPr>
              <a:t> </a:t>
            </a:r>
            <a:r>
              <a:rPr lang="en-US" sz="2400" dirty="0" err="1" smtClean="0">
                <a:latin typeface="Sylfaen" pitchFamily="18" charset="0"/>
              </a:rPr>
              <a:t>համար</a:t>
            </a:r>
            <a:r>
              <a:rPr lang="en-US" sz="2400" dirty="0" smtClean="0">
                <a:latin typeface="Sylfaen" pitchFamily="18" charset="0"/>
              </a:rPr>
              <a:t> </a:t>
            </a:r>
            <a:r>
              <a:rPr lang="en-US" sz="2400" dirty="0" err="1">
                <a:latin typeface="Sylfaen" pitchFamily="18" charset="0"/>
              </a:rPr>
              <a:t>անհրաժեշտ</a:t>
            </a:r>
            <a:r>
              <a:rPr lang="en-US" sz="2400" dirty="0">
                <a:latin typeface="Sylfaen" pitchFamily="18" charset="0"/>
              </a:rPr>
              <a:t> է՝</a:t>
            </a:r>
          </a:p>
          <a:p>
            <a:endParaRPr lang="en-US" sz="2400" dirty="0">
              <a:latin typeface="Sylfaen" pitchFamily="18" charset="0"/>
            </a:endParaRPr>
          </a:p>
          <a:p>
            <a:pPr marL="361950" indent="-276225">
              <a:spcAft>
                <a:spcPts val="600"/>
              </a:spcAft>
              <a:buFont typeface="Arial" pitchFamily="34" charset="0"/>
              <a:buChar char="•"/>
            </a:pPr>
            <a:r>
              <a:rPr lang="hy-AM" sz="2400" dirty="0">
                <a:latin typeface="Sylfaen" pitchFamily="18" charset="0"/>
              </a:rPr>
              <a:t>Ու</a:t>
            </a:r>
            <a:r>
              <a:rPr lang="en-US" sz="2400" dirty="0" err="1">
                <a:latin typeface="Sylfaen" pitchFamily="18" charset="0"/>
              </a:rPr>
              <a:t>սումնասիրել</a:t>
            </a:r>
            <a:r>
              <a:rPr lang="en-US" sz="2400" dirty="0">
                <a:latin typeface="Sylfaen" pitchFamily="18" charset="0"/>
              </a:rPr>
              <a:t> RISC </a:t>
            </a:r>
            <a:r>
              <a:rPr lang="en-US" sz="2400" dirty="0" err="1" smtClean="0">
                <a:latin typeface="Sylfaen" pitchFamily="18" charset="0"/>
              </a:rPr>
              <a:t>պրոցեսորի</a:t>
            </a:r>
            <a:r>
              <a:rPr lang="en-US" sz="2400" dirty="0" smtClean="0">
                <a:latin typeface="Sylfaen" pitchFamily="18" charset="0"/>
              </a:rPr>
              <a:t> </a:t>
            </a:r>
            <a:r>
              <a:rPr lang="en-US" sz="2400" dirty="0" err="1" smtClean="0">
                <a:latin typeface="Sylfaen" pitchFamily="18" charset="0"/>
              </a:rPr>
              <a:t>առանձնահատկությունները</a:t>
            </a:r>
            <a:r>
              <a:rPr lang="hy-AM" sz="2400" dirty="0" smtClean="0">
                <a:latin typeface="Sylfaen" pitchFamily="18" charset="0"/>
              </a:rPr>
              <a:t> </a:t>
            </a:r>
            <a:r>
              <a:rPr lang="hy-AM" sz="2400" dirty="0">
                <a:latin typeface="Sylfaen" pitchFamily="18" charset="0"/>
              </a:rPr>
              <a:t>կոնվեյերի աշխատանքի սկզբունքները</a:t>
            </a:r>
            <a:r>
              <a:rPr lang="en-US" sz="2400" dirty="0">
                <a:latin typeface="Sylfaen" pitchFamily="18" charset="0"/>
              </a:rPr>
              <a:t>,</a:t>
            </a:r>
          </a:p>
          <a:p>
            <a:pPr marL="361950" indent="-276225">
              <a:spcAft>
                <a:spcPts val="600"/>
              </a:spcAft>
              <a:buFont typeface="Arial" pitchFamily="34" charset="0"/>
              <a:buChar char="•"/>
            </a:pPr>
            <a:r>
              <a:rPr lang="hy-AM" sz="2400" dirty="0">
                <a:latin typeface="Sylfaen" panose="010A0502050306030303" pitchFamily="18" charset="0"/>
              </a:rPr>
              <a:t>Հետազոտել </a:t>
            </a:r>
            <a:r>
              <a:rPr lang="hy-AM" sz="2400" dirty="0" err="1">
                <a:latin typeface="Sylfaen" panose="010A0502050306030303" pitchFamily="18" charset="0"/>
              </a:rPr>
              <a:t>կոնվեյերում</a:t>
            </a:r>
            <a:r>
              <a:rPr lang="hy-AM" sz="2400" dirty="0">
                <a:latin typeface="Sylfaen" panose="010A0502050306030303" pitchFamily="18" charset="0"/>
              </a:rPr>
              <a:t> առաջացող </a:t>
            </a:r>
            <a:r>
              <a:rPr lang="hy-AM" sz="2400" dirty="0" err="1">
                <a:latin typeface="Sylfaen" panose="010A0502050306030303" pitchFamily="18" charset="0"/>
              </a:rPr>
              <a:t>կոնֆլիկտներից</a:t>
            </a:r>
            <a:r>
              <a:rPr lang="hy-AM" sz="2400" dirty="0">
                <a:latin typeface="Sylfaen" panose="010A0502050306030303" pitchFamily="18" charset="0"/>
              </a:rPr>
              <a:t> ազատվելու մեթոդները: Մշակել հրամանների </a:t>
            </a:r>
            <a:r>
              <a:rPr lang="hy-AM" sz="2400" dirty="0" err="1">
                <a:latin typeface="Sylfaen" panose="010A0502050306030303" pitchFamily="18" charset="0"/>
              </a:rPr>
              <a:t>ընտրման</a:t>
            </a:r>
            <a:r>
              <a:rPr lang="hy-AM" sz="2400" dirty="0">
                <a:latin typeface="Sylfaen" panose="010A0502050306030303" pitchFamily="18" charset="0"/>
              </a:rPr>
              <a:t> բլոկը և  հրամանների </a:t>
            </a:r>
            <a:r>
              <a:rPr lang="hy-AM" sz="2400" dirty="0" err="1">
                <a:latin typeface="Sylfaen" panose="010A0502050306030303" pitchFamily="18" charset="0"/>
              </a:rPr>
              <a:t>ֆորմատները</a:t>
            </a:r>
            <a:endParaRPr lang="hy-AM" sz="2400" dirty="0">
              <a:latin typeface="Sylfaen" panose="010A0502050306030303" pitchFamily="18" charset="0"/>
            </a:endParaRPr>
          </a:p>
          <a:p>
            <a:pPr marL="361950" indent="-276225">
              <a:spcAft>
                <a:spcPts val="600"/>
              </a:spcAft>
              <a:buFont typeface="Arial" pitchFamily="34" charset="0"/>
              <a:buChar char="•"/>
            </a:pPr>
            <a:r>
              <a:rPr lang="hy-AM" sz="2400" dirty="0">
                <a:latin typeface="Sylfaen" panose="010A0502050306030303" pitchFamily="18" charset="0"/>
              </a:rPr>
              <a:t>Մշակել կոնվեյերային պրոցեսորի  կառուցվածքային սխեման, նկարագրել Verilog լեզվով և </a:t>
            </a:r>
            <a:r>
              <a:rPr lang="hy-AM" sz="2400" dirty="0" smtClean="0">
                <a:latin typeface="Sylfaen" panose="010A0502050306030303" pitchFamily="18" charset="0"/>
              </a:rPr>
              <a:t>իրագործել FPGA–ի վրա</a:t>
            </a:r>
            <a:r>
              <a:rPr lang="en-US" sz="2400" dirty="0" smtClean="0">
                <a:latin typeface="Sylfaen" panose="010A0502050306030303" pitchFamily="18" charset="0"/>
              </a:rPr>
              <a:t>: </a:t>
            </a:r>
            <a:r>
              <a:rPr lang="en-US" sz="2400" dirty="0" err="1" smtClean="0">
                <a:latin typeface="Sylfaen" panose="010A0502050306030303" pitchFamily="18" charset="0"/>
              </a:rPr>
              <a:t>Մշակված</a:t>
            </a:r>
            <a:r>
              <a:rPr lang="en-US" sz="2400" dirty="0" smtClean="0">
                <a:latin typeface="Sylfaen" panose="010A0502050306030303" pitchFamily="18" charset="0"/>
              </a:rPr>
              <a:t> </a:t>
            </a:r>
            <a:r>
              <a:rPr lang="en-US" sz="2400" dirty="0" err="1" smtClean="0">
                <a:latin typeface="Sylfaen" panose="010A0502050306030303" pitchFamily="18" charset="0"/>
              </a:rPr>
              <a:t>սարքերը</a:t>
            </a:r>
            <a:r>
              <a:rPr lang="en-US" sz="2400" dirty="0" smtClean="0">
                <a:latin typeface="Sylfaen" panose="010A0502050306030303" pitchFamily="18" charset="0"/>
              </a:rPr>
              <a:t> </a:t>
            </a:r>
            <a:r>
              <a:rPr lang="en-US" sz="2400" dirty="0" err="1" smtClean="0">
                <a:latin typeface="Sylfaen" panose="010A0502050306030303" pitchFamily="18" charset="0"/>
              </a:rPr>
              <a:t>նկարագրել</a:t>
            </a:r>
            <a:r>
              <a:rPr lang="en-US" sz="2400" dirty="0" smtClean="0">
                <a:latin typeface="Sylfaen" panose="010A0502050306030303" pitchFamily="18" charset="0"/>
              </a:rPr>
              <a:t> </a:t>
            </a:r>
            <a:r>
              <a:rPr lang="hy-AM" sz="2400" dirty="0">
                <a:latin typeface="Sylfaen" panose="010A0502050306030303" pitchFamily="18" charset="0"/>
              </a:rPr>
              <a:t>Verilog HDL </a:t>
            </a:r>
            <a:r>
              <a:rPr lang="en-US" sz="2400" dirty="0" err="1" smtClean="0">
                <a:latin typeface="Sylfaen" panose="010A0502050306030303" pitchFamily="18" charset="0"/>
              </a:rPr>
              <a:t>լեզվով</a:t>
            </a:r>
            <a:r>
              <a:rPr lang="en-US" sz="2400" dirty="0" smtClean="0">
                <a:latin typeface="Sylfaen" panose="010A0502050306030303" pitchFamily="18" charset="0"/>
              </a:rPr>
              <a:t>:</a:t>
            </a:r>
            <a:endParaRPr lang="en-US" sz="2400" dirty="0">
              <a:latin typeface="Sylfae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9672" y="0"/>
            <a:ext cx="53578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Sylfaen" pitchFamily="18" charset="0"/>
              </a:rPr>
              <a:t>Աշխատանքի</a:t>
            </a:r>
            <a:r>
              <a:rPr lang="en-US" sz="3200" b="1" dirty="0" smtClean="0">
                <a:latin typeface="Sylfaen" pitchFamily="18" charset="0"/>
              </a:rPr>
              <a:t> </a:t>
            </a:r>
            <a:r>
              <a:rPr lang="en-US" sz="3200" b="1" dirty="0" err="1" smtClean="0">
                <a:latin typeface="Sylfaen" pitchFamily="18" charset="0"/>
              </a:rPr>
              <a:t>նպատակը</a:t>
            </a:r>
            <a:r>
              <a:rPr lang="en-US" sz="3200" b="1" dirty="0" smtClean="0">
                <a:latin typeface="Sylfaen" pitchFamily="18" charset="0"/>
              </a:rPr>
              <a:t> </a:t>
            </a:r>
            <a:endParaRPr lang="en-US" sz="3200" b="1" dirty="0">
              <a:latin typeface="Sylfaen" pitchFamily="18" charset="0"/>
            </a:endParaRPr>
          </a:p>
          <a:p>
            <a:endParaRPr lang="en-US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2FE6CE3-6E43-48C9-B6B0-B843B939E0DF}"/>
              </a:ext>
            </a:extLst>
          </p:cNvPr>
          <p:cNvSpPr txBox="1">
            <a:spLocks/>
          </p:cNvSpPr>
          <p:nvPr/>
        </p:nvSpPr>
        <p:spPr>
          <a:xfrm>
            <a:off x="8460432" y="6195239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5C68B6-61C2-468F-89AB-4B9F7531AA68}" type="slidenum">
              <a:rPr lang="ru-RU" sz="2000" smtClean="0">
                <a:solidFill>
                  <a:schemeClr val="bg1"/>
                </a:solidFill>
              </a:rPr>
              <a:pPr/>
              <a:t>2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67" y="1579286"/>
            <a:ext cx="4279717" cy="451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BAF62F-8C1C-4C8E-B54B-26E8E31DEC42}"/>
              </a:ext>
            </a:extLst>
          </p:cNvPr>
          <p:cNvSpPr txBox="1"/>
          <p:nvPr/>
        </p:nvSpPr>
        <p:spPr>
          <a:xfrm>
            <a:off x="0" y="260648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3200" b="1" dirty="0" smtClean="0">
                <a:latin typeface="Sylfaen" panose="010A0502050306030303" pitchFamily="18" charset="0"/>
              </a:rPr>
              <a:t>Սի</a:t>
            </a:r>
            <a:r>
              <a:rPr lang="en-US" sz="3200" b="1" dirty="0" err="1" smtClean="0">
                <a:latin typeface="Sylfaen" panose="010A0502050306030303" pitchFamily="18" charset="0"/>
              </a:rPr>
              <a:t>նթեզման</a:t>
            </a:r>
            <a:r>
              <a:rPr lang="hy-AM" sz="3200" b="1" dirty="0" smtClean="0">
                <a:latin typeface="Sylfaen" panose="010A0502050306030303" pitchFamily="18" charset="0"/>
              </a:rPr>
              <a:t> </a:t>
            </a:r>
            <a:r>
              <a:rPr lang="hy-AM" sz="3200" b="1" dirty="0">
                <a:latin typeface="Sylfaen" panose="010A0502050306030303" pitchFamily="18" charset="0"/>
              </a:rPr>
              <a:t>արդյունքը</a:t>
            </a:r>
            <a:endParaRPr lang="ru-RU" sz="3200" b="1" dirty="0">
              <a:latin typeface="Sylfaen" panose="010A050205030603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982" t="5828" r="10803" b="9384"/>
          <a:stretch/>
        </p:blipFill>
        <p:spPr>
          <a:xfrm>
            <a:off x="4571998" y="1556791"/>
            <a:ext cx="4320481" cy="44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55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B7A098-4211-4822-BE01-B1C8365338B3}"/>
              </a:ext>
            </a:extLst>
          </p:cNvPr>
          <p:cNvSpPr txBox="1"/>
          <p:nvPr/>
        </p:nvSpPr>
        <p:spPr>
          <a:xfrm>
            <a:off x="0" y="0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3200" b="1" dirty="0" smtClean="0">
                <a:latin typeface="Sylfaen" panose="010A0502050306030303" pitchFamily="18" charset="0"/>
              </a:rPr>
              <a:t>Ե</a:t>
            </a:r>
            <a:r>
              <a:rPr lang="en-US" sz="3200" b="1" dirty="0" smtClean="0">
                <a:latin typeface="Sylfaen" panose="010A0502050306030303" pitchFamily="18" charset="0"/>
              </a:rPr>
              <a:t> </a:t>
            </a:r>
            <a:r>
              <a:rPr lang="hy-AM" sz="3200" b="1" dirty="0" smtClean="0">
                <a:latin typeface="Sylfaen" panose="010A0502050306030303" pitchFamily="18" charset="0"/>
              </a:rPr>
              <a:t>զ</a:t>
            </a:r>
            <a:r>
              <a:rPr lang="en-US" sz="3200" b="1" dirty="0" smtClean="0">
                <a:latin typeface="Sylfaen" panose="010A0502050306030303" pitchFamily="18" charset="0"/>
              </a:rPr>
              <a:t> </a:t>
            </a:r>
            <a:r>
              <a:rPr lang="hy-AM" sz="3200" b="1" dirty="0" smtClean="0">
                <a:latin typeface="Sylfaen" panose="010A0502050306030303" pitchFamily="18" charset="0"/>
              </a:rPr>
              <a:t>ր</a:t>
            </a:r>
            <a:r>
              <a:rPr lang="en-US" sz="3200" b="1" dirty="0" smtClean="0">
                <a:latin typeface="Sylfaen" panose="010A0502050306030303" pitchFamily="18" charset="0"/>
              </a:rPr>
              <a:t> </a:t>
            </a:r>
            <a:r>
              <a:rPr lang="hy-AM" sz="3200" b="1" dirty="0" smtClean="0">
                <a:latin typeface="Sylfaen" panose="010A0502050306030303" pitchFamily="18" charset="0"/>
              </a:rPr>
              <a:t>ա</a:t>
            </a:r>
            <a:r>
              <a:rPr lang="en-US" sz="3200" b="1" dirty="0" smtClean="0">
                <a:latin typeface="Sylfaen" panose="010A0502050306030303" pitchFamily="18" charset="0"/>
              </a:rPr>
              <a:t> </a:t>
            </a:r>
            <a:r>
              <a:rPr lang="hy-AM" sz="3200" b="1" dirty="0" smtClean="0">
                <a:latin typeface="Sylfaen" panose="010A0502050306030303" pitchFamily="18" charset="0"/>
              </a:rPr>
              <a:t>կ</a:t>
            </a:r>
            <a:r>
              <a:rPr lang="en-US" sz="3200" b="1" dirty="0" smtClean="0">
                <a:latin typeface="Sylfaen" panose="010A0502050306030303" pitchFamily="18" charset="0"/>
              </a:rPr>
              <a:t> </a:t>
            </a:r>
            <a:r>
              <a:rPr lang="hy-AM" sz="3200" b="1" dirty="0" smtClean="0">
                <a:latin typeface="Sylfaen" panose="010A0502050306030303" pitchFamily="18" charset="0"/>
              </a:rPr>
              <a:t>ա</a:t>
            </a:r>
            <a:r>
              <a:rPr lang="en-US" sz="3200" b="1" dirty="0" smtClean="0">
                <a:latin typeface="Sylfaen" panose="010A0502050306030303" pitchFamily="18" charset="0"/>
              </a:rPr>
              <a:t> </a:t>
            </a:r>
            <a:r>
              <a:rPr lang="hy-AM" sz="3200" b="1" dirty="0" smtClean="0">
                <a:latin typeface="Sylfaen" panose="010A0502050306030303" pitchFamily="18" charset="0"/>
              </a:rPr>
              <a:t>ց</a:t>
            </a:r>
            <a:r>
              <a:rPr lang="en-US" sz="3200" b="1" dirty="0" smtClean="0">
                <a:latin typeface="Sylfaen" panose="010A0502050306030303" pitchFamily="18" charset="0"/>
              </a:rPr>
              <a:t> </a:t>
            </a:r>
            <a:r>
              <a:rPr lang="hy-AM" sz="3200" b="1" dirty="0" smtClean="0">
                <a:latin typeface="Sylfaen" panose="010A0502050306030303" pitchFamily="18" charset="0"/>
              </a:rPr>
              <a:t>ու</a:t>
            </a:r>
            <a:r>
              <a:rPr lang="en-US" sz="3200" b="1" dirty="0" smtClean="0">
                <a:latin typeface="Sylfaen" panose="010A0502050306030303" pitchFamily="18" charset="0"/>
              </a:rPr>
              <a:t> </a:t>
            </a:r>
            <a:r>
              <a:rPr lang="hy-AM" sz="3200" b="1" dirty="0" smtClean="0">
                <a:latin typeface="Sylfaen" panose="010A0502050306030303" pitchFamily="18" charset="0"/>
              </a:rPr>
              <a:t>թ</a:t>
            </a:r>
            <a:r>
              <a:rPr lang="en-US" sz="3200" b="1" dirty="0" smtClean="0">
                <a:latin typeface="Sylfaen" panose="010A0502050306030303" pitchFamily="18" charset="0"/>
              </a:rPr>
              <a:t> </a:t>
            </a:r>
            <a:r>
              <a:rPr lang="hy-AM" sz="3200" b="1" dirty="0" smtClean="0">
                <a:latin typeface="Sylfaen" panose="010A0502050306030303" pitchFamily="18" charset="0"/>
              </a:rPr>
              <a:t>յ</a:t>
            </a:r>
            <a:r>
              <a:rPr lang="en-US" sz="3200" b="1" dirty="0" smtClean="0">
                <a:latin typeface="Sylfaen" panose="010A0502050306030303" pitchFamily="18" charset="0"/>
              </a:rPr>
              <a:t> </a:t>
            </a:r>
            <a:r>
              <a:rPr lang="hy-AM" sz="3200" b="1" dirty="0" smtClean="0">
                <a:latin typeface="Sylfaen" panose="010A0502050306030303" pitchFamily="18" charset="0"/>
              </a:rPr>
              <a:t>ու</a:t>
            </a:r>
            <a:r>
              <a:rPr lang="en-US" sz="3200" b="1" dirty="0" smtClean="0">
                <a:latin typeface="Sylfaen" panose="010A0502050306030303" pitchFamily="18" charset="0"/>
              </a:rPr>
              <a:t> </a:t>
            </a:r>
            <a:r>
              <a:rPr lang="hy-AM" sz="3200" b="1" dirty="0" smtClean="0">
                <a:latin typeface="Sylfaen" panose="010A0502050306030303" pitchFamily="18" charset="0"/>
              </a:rPr>
              <a:t>ն</a:t>
            </a:r>
            <a:endParaRPr lang="hy-AM" sz="3200" b="1" dirty="0">
              <a:latin typeface="Sylfaen" panose="010A050205030603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FA417C-9C79-4305-B406-CEA6E3C6D163}"/>
              </a:ext>
            </a:extLst>
          </p:cNvPr>
          <p:cNvSpPr/>
          <p:nvPr/>
        </p:nvSpPr>
        <p:spPr>
          <a:xfrm>
            <a:off x="74975" y="816937"/>
            <a:ext cx="9073008" cy="5746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Կատարված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է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ժամանակակից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պրոցեսորների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ճարտարապետությունների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առանձնահատկությունների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և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դասակարգման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ակնարկ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latin typeface="Sylfaen" panose="010A05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Դիտարկվել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են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կոնվեյերային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պրոցեսորի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աշխատանքը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և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կազմակերպման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սկզբունքները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: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Հետազոտվել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և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ուսումնասիրվել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են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կոնվեյերում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առաջացող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կոնֆլիկտները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և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նրանցից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ազատվելու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մեթոդները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: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Մշակվել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է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պարզ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RISC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պրոցեսորի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հրամանների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համակարգը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հրամանների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ֆորմատները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կառուցվածքային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ս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խեման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ալգորիթմի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բլոկ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-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սխեման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և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անցումների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գրաֆը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: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Մշակվել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է R-R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տիպի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գործողության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կոնվեյերը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ինչպես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նաև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մշակվել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է Load/Store, 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Branch </a:t>
            </a:r>
            <a:r>
              <a:rPr lang="en-US" dirty="0" err="1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գործողությունների</a:t>
            </a:r>
            <a:r>
              <a:rPr lang="en-US" dirty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կոնվեյերը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և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նկարագրվել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է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նրանց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աշխատանքի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սկզբունքները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:</a:t>
            </a:r>
            <a:endParaRPr lang="en-US" dirty="0" smtClean="0">
              <a:latin typeface="Sylfaen" panose="010A05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Կատարվել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է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սարքերի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մոդուլների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համար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կազմված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RTL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նկարագրումները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Verilog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լեզվով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և </a:t>
            </a:r>
            <a:r>
              <a:rPr lang="en-US" dirty="0" err="1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կատարվել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է </a:t>
            </a:r>
            <a:r>
              <a:rPr lang="hy-AM" dirty="0">
                <a:latin typeface="Sylfaen" panose="010A0502050306030303" pitchFamily="18" charset="0"/>
              </a:rPr>
              <a:t>պրոցեսորի սիմուլյացիան ModelSim սիմուլյատորի </a:t>
            </a:r>
            <a:r>
              <a:rPr lang="hy-AM" dirty="0" smtClean="0">
                <a:latin typeface="Sylfaen" panose="010A0502050306030303" pitchFamily="18" charset="0"/>
              </a:rPr>
              <a:t>օգնությամբ</a:t>
            </a:r>
            <a:r>
              <a:rPr lang="en-US" dirty="0" smtClean="0">
                <a:latin typeface="Sylfaen" panose="010A0502050306030303" pitchFamily="18" charset="0"/>
              </a:rPr>
              <a:t>:</a:t>
            </a:r>
            <a:endParaRPr lang="en-US" dirty="0" smtClean="0">
              <a:latin typeface="Sylfaen" panose="010A05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Սինթեզվել</a:t>
            </a:r>
            <a:r>
              <a:rPr lang="en-US" dirty="0" smtClean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է </a:t>
            </a:r>
            <a:r>
              <a:rPr lang="en-US" dirty="0" err="1" smtClean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սարքերի</a:t>
            </a:r>
            <a:r>
              <a:rPr lang="en-US" dirty="0" smtClean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RTL  և </a:t>
            </a:r>
            <a:r>
              <a:rPr lang="en-US" dirty="0" err="1" smtClean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տեխնոլոգիական</a:t>
            </a:r>
            <a:r>
              <a:rPr lang="en-US" dirty="0" smtClean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 err="1" smtClean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սխեմաները</a:t>
            </a:r>
            <a:r>
              <a:rPr lang="en-US" dirty="0" smtClean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af-ZA" dirty="0">
                <a:latin typeface="Sylfaen" panose="010A0502050306030303" pitchFamily="18" charset="0"/>
              </a:rPr>
              <a:t>XST ( Xilinx Suite Tools)</a:t>
            </a:r>
            <a:r>
              <a:rPr lang="af-ZA" b="1" dirty="0">
                <a:latin typeface="Sylfaen" panose="010A0502050306030303" pitchFamily="18" charset="0"/>
              </a:rPr>
              <a:t> </a:t>
            </a:r>
            <a:r>
              <a:rPr lang="hy-AM" dirty="0">
                <a:latin typeface="Sylfaen" panose="010A0502050306030303" pitchFamily="18" charset="0"/>
              </a:rPr>
              <a:t>փաթեթով </a:t>
            </a:r>
            <a:r>
              <a:rPr lang="en-US" dirty="0" smtClean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 smtClean="0">
                <a:latin typeface="Sylfaen" panose="010A0502050306030303" pitchFamily="18" charset="0"/>
                <a:ea typeface="Sylfaen" panose="010A0502050306030303" pitchFamily="18" charset="0"/>
                <a:cs typeface="Times New Roman" panose="02020603050405020304" pitchFamily="18" charset="0"/>
              </a:rPr>
              <a:t> </a:t>
            </a:r>
            <a:endParaRPr lang="en-US" dirty="0">
              <a:effectLst/>
              <a:latin typeface="Sylfaen" panose="010A05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AD78AA6-9671-49DB-9CED-F372BEC63B37}"/>
              </a:ext>
            </a:extLst>
          </p:cNvPr>
          <p:cNvSpPr txBox="1">
            <a:spLocks/>
          </p:cNvSpPr>
          <p:nvPr/>
        </p:nvSpPr>
        <p:spPr>
          <a:xfrm>
            <a:off x="8460432" y="6195239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5C68B6-61C2-468F-89AB-4B9F7531AA68}" type="slidenum">
              <a:rPr lang="ru-RU" sz="2000" smtClean="0">
                <a:solidFill>
                  <a:schemeClr val="bg1"/>
                </a:solidFill>
              </a:rPr>
              <a:pPr/>
              <a:t>21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569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299927" y="2924944"/>
            <a:ext cx="5401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ylfaen" panose="010A0502050306030303" pitchFamily="18" charset="0"/>
              </a:rPr>
              <a:t>Շ Ն Ո Ր Հ Ա Կ Ա Լ ՈՒ Թ Յ ՈՒ Ն</a:t>
            </a:r>
            <a:endParaRPr lang="en-US" sz="2800" dirty="0"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681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866" y="-45387"/>
            <a:ext cx="8789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Sylfaen" panose="010A0502050306030303" pitchFamily="18" charset="0"/>
              </a:rPr>
              <a:t> RISC  </a:t>
            </a:r>
            <a:r>
              <a:rPr lang="en-US" sz="2800" b="1" dirty="0" err="1">
                <a:latin typeface="Sylfaen" panose="010A0502050306030303" pitchFamily="18" charset="0"/>
              </a:rPr>
              <a:t>ճարտարապետության</a:t>
            </a:r>
            <a:r>
              <a:rPr lang="en-US" sz="2800" b="1" dirty="0">
                <a:latin typeface="Sylfaen" panose="010A0502050306030303" pitchFamily="18" charset="0"/>
              </a:rPr>
              <a:t> </a:t>
            </a:r>
            <a:r>
              <a:rPr lang="ru-RU" sz="2800" b="1" dirty="0" err="1">
                <a:latin typeface="Sylfaen" panose="010A0502050306030303" pitchFamily="18" charset="0"/>
              </a:rPr>
              <a:t>հիմնական բնութագրերը</a:t>
            </a:r>
            <a:endParaRPr lang="en-US" sz="2800" dirty="0">
              <a:latin typeface="Sylfaen" panose="010A05020503060303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959653"/>
            <a:ext cx="8424936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dirty="0">
                <a:latin typeface="Sylfaen" panose="010A0502050306030303" pitchFamily="18" charset="0"/>
              </a:rPr>
              <a:t>Կախված կատարվող հրահանգների և դրանց իրագործման եղանակների, պրոցեսորները բաժանվում են մի քանի խմբերի։</a:t>
            </a:r>
            <a:endParaRPr lang="en-US" dirty="0">
              <a:latin typeface="Sylfaen" panose="010A0502050306030303" pitchFamily="18" charset="0"/>
            </a:endParaRPr>
          </a:p>
          <a:p>
            <a:pPr lvl="0">
              <a:lnSpc>
                <a:spcPct val="150000"/>
              </a:lnSpc>
            </a:pPr>
            <a:r>
              <a:rPr lang="hy-AM" sz="2000" dirty="0">
                <a:latin typeface="Sylfaen" panose="010A0502050306030303" pitchFamily="18" charset="0"/>
              </a:rPr>
              <a:t>CISC -Դասական պրոցեսորներ ,</a:t>
            </a:r>
            <a:endParaRPr lang="en-US" sz="2000" dirty="0">
              <a:latin typeface="Sylfaen" panose="010A0502050306030303" pitchFamily="18" charset="0"/>
            </a:endParaRPr>
          </a:p>
          <a:p>
            <a:pPr lvl="0">
              <a:lnSpc>
                <a:spcPct val="150000"/>
              </a:lnSpc>
            </a:pPr>
            <a:r>
              <a:rPr lang="hy-AM" sz="2000" dirty="0">
                <a:latin typeface="Sylfaen" panose="010A0502050306030303" pitchFamily="18" charset="0"/>
              </a:rPr>
              <a:t>RISC  -Կրճատված հրամանների համակարգերով պրոցեսորներ ,</a:t>
            </a:r>
            <a:endParaRPr lang="en-US" sz="2000" dirty="0">
              <a:latin typeface="Sylfaen" panose="010A0502050306030303" pitchFamily="18" charset="0"/>
            </a:endParaRPr>
          </a:p>
          <a:p>
            <a:pPr lvl="0">
              <a:lnSpc>
                <a:spcPct val="150000"/>
              </a:lnSpc>
            </a:pPr>
            <a:r>
              <a:rPr lang="hy-AM" sz="2000" dirty="0">
                <a:latin typeface="Sylfaen" panose="010A0502050306030303" pitchFamily="18" charset="0"/>
              </a:rPr>
              <a:t>MISC -Նվազագույն հրամանների համակարգերով պրոցեսորներ ,</a:t>
            </a:r>
            <a:endParaRPr lang="en-US" sz="2000" dirty="0">
              <a:latin typeface="Sylfaen" panose="010A0502050306030303" pitchFamily="18" charset="0"/>
            </a:endParaRPr>
          </a:p>
          <a:p>
            <a:pPr lvl="0">
              <a:lnSpc>
                <a:spcPct val="150000"/>
              </a:lnSpc>
            </a:pPr>
            <a:r>
              <a:rPr lang="hy-AM" sz="2000" dirty="0">
                <a:latin typeface="Sylfaen" panose="010A0502050306030303" pitchFamily="18" charset="0"/>
              </a:rPr>
              <a:t>VLIW -Գերերկար հրամանների համակարգերով պրոցեսորներ </a:t>
            </a:r>
            <a:r>
              <a:rPr lang="hy-AM" dirty="0" smtClean="0">
                <a:latin typeface="Sylfaen" panose="010A0502050306030303" pitchFamily="18" charset="0"/>
              </a:rPr>
              <a:t>։</a:t>
            </a:r>
            <a:endParaRPr lang="en-US" dirty="0" smtClean="0">
              <a:latin typeface="Sylfaen" panose="010A0502050306030303" pitchFamily="18" charset="0"/>
            </a:endParaRPr>
          </a:p>
          <a:p>
            <a:pPr lvl="0">
              <a:lnSpc>
                <a:spcPct val="150000"/>
              </a:lnSpc>
            </a:pPr>
            <a:endParaRPr lang="en-US" sz="2400" dirty="0">
              <a:latin typeface="Sylfaen" panose="010A0502050306030303" pitchFamily="18" charset="0"/>
            </a:endParaRP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Sylfaen" panose="010A0502050306030303" pitchFamily="18" charset="0"/>
              </a:rPr>
              <a:t> </a:t>
            </a:r>
            <a:r>
              <a:rPr lang="en-US" sz="2400" b="1" dirty="0" smtClean="0">
                <a:latin typeface="Sylfaen" panose="010A0502050306030303" pitchFamily="18" charset="0"/>
              </a:rPr>
              <a:t>RISC </a:t>
            </a:r>
            <a:r>
              <a:rPr lang="en-US" sz="2400" b="1" dirty="0" err="1" smtClean="0">
                <a:latin typeface="Sylfaen" panose="010A0502050306030303" pitchFamily="18" charset="0"/>
              </a:rPr>
              <a:t>ճարտարապետությամբ</a:t>
            </a:r>
            <a:r>
              <a:rPr lang="en-US" sz="2400" b="1" dirty="0" smtClean="0">
                <a:latin typeface="Sylfaen" panose="010A0502050306030303" pitchFamily="18" charset="0"/>
              </a:rPr>
              <a:t> </a:t>
            </a:r>
            <a:r>
              <a:rPr lang="en-US" sz="2400" b="1" dirty="0" err="1" smtClean="0">
                <a:latin typeface="Sylfaen" panose="010A0502050306030303" pitchFamily="18" charset="0"/>
              </a:rPr>
              <a:t>պրոցեսորներ</a:t>
            </a:r>
            <a:endParaRPr lang="en-US" sz="2400" dirty="0">
              <a:latin typeface="Sylfaen" panose="010A0502050306030303" pitchFamily="18" charset="0"/>
            </a:endParaRPr>
          </a:p>
          <a:p>
            <a:pPr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b="1" dirty="0" smtClean="0">
                <a:latin typeface="Sylfaen" panose="010A0502050306030303" pitchFamily="18" charset="0"/>
              </a:rPr>
              <a:t>    </a:t>
            </a:r>
            <a:r>
              <a:rPr lang="ru-RU" sz="2000" dirty="0" err="1" smtClean="0">
                <a:latin typeface="Sylfaen" panose="010A0502050306030303" pitchFamily="18" charset="0"/>
              </a:rPr>
              <a:t>Հրամաններ</a:t>
            </a:r>
            <a:r>
              <a:rPr lang="en-US" sz="2000" dirty="0" smtClean="0">
                <a:latin typeface="Sylfaen" panose="010A0502050306030303" pitchFamily="18" charset="0"/>
              </a:rPr>
              <a:t>ը </a:t>
            </a:r>
            <a:r>
              <a:rPr lang="en-US" sz="2000" dirty="0" err="1" smtClean="0">
                <a:latin typeface="Sylfaen" panose="010A0502050306030303" pitchFamily="18" charset="0"/>
              </a:rPr>
              <a:t>ունեն</a:t>
            </a:r>
            <a:r>
              <a:rPr lang="en-US" sz="2000" dirty="0" smtClean="0">
                <a:latin typeface="Sylfaen" panose="010A0502050306030303" pitchFamily="18" charset="0"/>
              </a:rPr>
              <a:t> </a:t>
            </a:r>
            <a:r>
              <a:rPr lang="en-US" sz="2000" dirty="0" err="1" smtClean="0">
                <a:latin typeface="Sylfaen" panose="010A0502050306030303" pitchFamily="18" charset="0"/>
              </a:rPr>
              <a:t>միևնույն</a:t>
            </a:r>
            <a:r>
              <a:rPr lang="en-US" sz="2000" dirty="0" smtClean="0">
                <a:latin typeface="Sylfaen" panose="010A0502050306030303" pitchFamily="18" charset="0"/>
              </a:rPr>
              <a:t> </a:t>
            </a:r>
            <a:r>
              <a:rPr lang="en-US" sz="2000" dirty="0" err="1" smtClean="0">
                <a:latin typeface="Sylfaen" panose="010A0502050306030303" pitchFamily="18" charset="0"/>
              </a:rPr>
              <a:t>երկարությունը</a:t>
            </a:r>
            <a:r>
              <a:rPr lang="ru-RU" sz="2000" dirty="0" smtClean="0">
                <a:latin typeface="Sylfaen" panose="010A0502050306030303" pitchFamily="18" charset="0"/>
              </a:rPr>
              <a:t>,</a:t>
            </a:r>
            <a:endParaRPr lang="en-US" sz="2000" dirty="0" smtClean="0">
              <a:latin typeface="Sylfaen" panose="010A0502050306030303" pitchFamily="18" charset="0"/>
            </a:endParaRPr>
          </a:p>
          <a:p>
            <a:pPr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 smtClean="0">
                <a:latin typeface="Sylfaen" panose="010A0502050306030303" pitchFamily="18" charset="0"/>
              </a:rPr>
              <a:t>    </a:t>
            </a:r>
            <a:r>
              <a:rPr lang="ru-RU" sz="2000" dirty="0" err="1" smtClean="0">
                <a:latin typeface="Sylfaen" panose="010A0502050306030303" pitchFamily="18" charset="0"/>
              </a:rPr>
              <a:t>Հրամանների</a:t>
            </a:r>
            <a:r>
              <a:rPr lang="ru-RU" sz="2000" dirty="0" smtClean="0">
                <a:latin typeface="Sylfaen" panose="010A0502050306030303" pitchFamily="18" charset="0"/>
              </a:rPr>
              <a:t> </a:t>
            </a:r>
            <a:r>
              <a:rPr lang="ru-RU" sz="2000" dirty="0" err="1">
                <a:latin typeface="Sylfaen" panose="010A0502050306030303" pitchFamily="18" charset="0"/>
              </a:rPr>
              <a:t>վերծանման</a:t>
            </a:r>
            <a:r>
              <a:rPr lang="ru-RU" sz="2000" dirty="0">
                <a:latin typeface="Sylfaen" panose="010A0502050306030303" pitchFamily="18" charset="0"/>
              </a:rPr>
              <a:t> </a:t>
            </a:r>
            <a:r>
              <a:rPr lang="ru-RU" sz="2000" dirty="0" err="1">
                <a:latin typeface="Sylfaen" panose="010A0502050306030303" pitchFamily="18" charset="0"/>
              </a:rPr>
              <a:t>պարզ</a:t>
            </a:r>
            <a:r>
              <a:rPr lang="ru-RU" sz="2000" dirty="0">
                <a:latin typeface="Sylfaen" panose="010A0502050306030303" pitchFamily="18" charset="0"/>
              </a:rPr>
              <a:t> </a:t>
            </a:r>
            <a:r>
              <a:rPr lang="ru-RU" sz="2000" dirty="0" err="1">
                <a:latin typeface="Sylfaen" panose="010A0502050306030303" pitchFamily="18" charset="0"/>
              </a:rPr>
              <a:t>համակարգ</a:t>
            </a:r>
            <a:r>
              <a:rPr lang="ru-RU" sz="2000" dirty="0" smtClean="0">
                <a:latin typeface="Sylfaen" panose="010A0502050306030303" pitchFamily="18" charset="0"/>
              </a:rPr>
              <a:t>,</a:t>
            </a:r>
            <a:endParaRPr lang="en-US" sz="2000" dirty="0">
              <a:latin typeface="Sylfaen" panose="010A0502050306030303" pitchFamily="18" charset="0"/>
            </a:endParaRPr>
          </a:p>
          <a:p>
            <a:pPr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>
                <a:latin typeface="Sylfaen" panose="010A0502050306030303" pitchFamily="18" charset="0"/>
              </a:rPr>
              <a:t>    </a:t>
            </a:r>
            <a:r>
              <a:rPr lang="ru-RU" sz="2000" dirty="0">
                <a:latin typeface="Sylfaen" panose="010A0502050306030303" pitchFamily="18" charset="0"/>
              </a:rPr>
              <a:t>Ավելի պարզ ղեկավարող սարք,</a:t>
            </a:r>
            <a:endParaRPr lang="en-US" sz="2000" dirty="0">
              <a:latin typeface="Sylfaen" panose="010A0502050306030303" pitchFamily="18" charset="0"/>
            </a:endParaRPr>
          </a:p>
          <a:p>
            <a:pPr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>
                <a:latin typeface="Sylfaen" panose="010A0502050306030303" pitchFamily="18" charset="0"/>
              </a:rPr>
              <a:t>    </a:t>
            </a:r>
            <a:r>
              <a:rPr lang="ru-RU" sz="2000" dirty="0" err="1">
                <a:latin typeface="Sylfaen" panose="010A0502050306030303" pitchFamily="18" charset="0"/>
              </a:rPr>
              <a:t>Մշակման</a:t>
            </a:r>
            <a:r>
              <a:rPr lang="ru-RU" sz="2000" dirty="0">
                <a:latin typeface="Sylfaen" panose="010A0502050306030303" pitchFamily="18" charset="0"/>
              </a:rPr>
              <a:t> բոլոր հրամանները ունեն “ռեգիստր-ռեգիստր” </a:t>
            </a:r>
            <a:r>
              <a:rPr lang="ru-RU" sz="2000" dirty="0" err="1">
                <a:latin typeface="Sylfaen" panose="010A0502050306030303" pitchFamily="18" charset="0"/>
              </a:rPr>
              <a:t>ֆորմատը</a:t>
            </a:r>
            <a:r>
              <a:rPr lang="ru-RU" sz="2000" dirty="0" smtClean="0">
                <a:latin typeface="Sylfaen" panose="010A0502050306030303" pitchFamily="18" charset="0"/>
              </a:rPr>
              <a:t>,</a:t>
            </a:r>
            <a:r>
              <a:rPr lang="en-US" sz="2000" dirty="0" smtClean="0">
                <a:latin typeface="Sylfaen" panose="010A0502050306030303" pitchFamily="18" charset="0"/>
              </a:rPr>
              <a:t> </a:t>
            </a:r>
            <a:r>
              <a:rPr lang="en-US" sz="2000" dirty="0" err="1" smtClean="0">
                <a:latin typeface="Sylfaen" panose="010A0502050306030303" pitchFamily="18" charset="0"/>
              </a:rPr>
              <a:t>հիշողության</a:t>
            </a:r>
            <a:r>
              <a:rPr lang="en-US" sz="2000" dirty="0" smtClean="0">
                <a:latin typeface="Sylfaen" panose="010A0502050306030303" pitchFamily="18" charset="0"/>
              </a:rPr>
              <a:t> </a:t>
            </a:r>
            <a:r>
              <a:rPr lang="en-US" sz="2000" dirty="0" err="1" smtClean="0">
                <a:latin typeface="Sylfaen" panose="010A0502050306030303" pitchFamily="18" charset="0"/>
              </a:rPr>
              <a:t>դիմումների</a:t>
            </a:r>
            <a:r>
              <a:rPr lang="en-US" sz="2000" dirty="0" smtClean="0">
                <a:latin typeface="Sylfaen" panose="010A0502050306030303" pitchFamily="18" charset="0"/>
              </a:rPr>
              <a:t> </a:t>
            </a:r>
            <a:r>
              <a:rPr lang="en-US" sz="2000" dirty="0" err="1" smtClean="0">
                <a:latin typeface="Sylfaen" panose="010A0502050306030303" pitchFamily="18" charset="0"/>
              </a:rPr>
              <a:t>քիչ</a:t>
            </a:r>
            <a:r>
              <a:rPr lang="en-US" sz="2000" dirty="0" smtClean="0">
                <a:latin typeface="Sylfaen" panose="010A0502050306030303" pitchFamily="18" charset="0"/>
              </a:rPr>
              <a:t> </a:t>
            </a:r>
            <a:r>
              <a:rPr lang="en-US" sz="2000" dirty="0" err="1" smtClean="0">
                <a:latin typeface="Sylfaen" panose="010A0502050306030303" pitchFamily="18" charset="0"/>
              </a:rPr>
              <a:t>քանակություն</a:t>
            </a:r>
            <a:endParaRPr lang="en-US" sz="2000" dirty="0">
              <a:latin typeface="Sylfaen" panose="010A0502050306030303" pitchFamily="18" charset="0"/>
            </a:endParaRPr>
          </a:p>
          <a:p>
            <a:pPr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>
                <a:latin typeface="Sylfaen" panose="010A0502050306030303" pitchFamily="18" charset="0"/>
              </a:rPr>
              <a:t>     </a:t>
            </a:r>
            <a:r>
              <a:rPr lang="ru-RU" sz="2000" dirty="0">
                <a:latin typeface="Sylfaen" panose="010A0502050306030303" pitchFamily="18" charset="0"/>
              </a:rPr>
              <a:t>Համեմատաբար մեծ ընդհանուր նշանակության ռեգիստրների </a:t>
            </a:r>
            <a:r>
              <a:rPr lang="ru-RU" sz="2000" dirty="0" err="1">
                <a:latin typeface="Sylfaen" panose="010A0502050306030303" pitchFamily="18" charset="0"/>
              </a:rPr>
              <a:t>ֆայլ</a:t>
            </a:r>
            <a:r>
              <a:rPr lang="ru-RU" sz="2000" dirty="0" smtClean="0">
                <a:latin typeface="Sylfaen" panose="010A0502050306030303" pitchFamily="18" charset="0"/>
              </a:rPr>
              <a:t>:</a:t>
            </a:r>
            <a:endParaRPr lang="en-US" sz="2000" dirty="0">
              <a:latin typeface="Sylfaen" panose="010A0502050306030303" pitchFamily="18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4BE32E7-66D7-4337-9F83-4C6D117AC906}"/>
              </a:ext>
            </a:extLst>
          </p:cNvPr>
          <p:cNvSpPr txBox="1">
            <a:spLocks/>
          </p:cNvSpPr>
          <p:nvPr/>
        </p:nvSpPr>
        <p:spPr>
          <a:xfrm>
            <a:off x="8460432" y="6195239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5C68B6-61C2-468F-89AB-4B9F7531AA68}" type="slidenum">
              <a:rPr lang="ru-RU" sz="2000" smtClean="0">
                <a:solidFill>
                  <a:schemeClr val="bg1"/>
                </a:solidFill>
              </a:rPr>
              <a:pPr/>
              <a:t>3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196B27-6EBE-4DF7-BC17-C93740B0E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6195239"/>
            <a:ext cx="512638" cy="365125"/>
          </a:xfrm>
        </p:spPr>
        <p:txBody>
          <a:bodyPr/>
          <a:lstStyle/>
          <a:p>
            <a:fld id="{725C68B6-61C2-468F-89AB-4B9F7531AA68}" type="slidenum">
              <a:rPr lang="ru-RU" sz="2000" smtClean="0">
                <a:solidFill>
                  <a:schemeClr val="bg1"/>
                </a:solidFill>
              </a:rPr>
              <a:pPr/>
              <a:t>4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91934-EB59-48DA-89CD-5404D35DB05C}"/>
              </a:ext>
            </a:extLst>
          </p:cNvPr>
          <p:cNvSpPr txBox="1"/>
          <p:nvPr/>
        </p:nvSpPr>
        <p:spPr>
          <a:xfrm>
            <a:off x="908591" y="21970"/>
            <a:ext cx="7326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3200" b="1" dirty="0" err="1">
                <a:latin typeface="Sylfaen" panose="010A0502050306030303" pitchFamily="18" charset="0"/>
              </a:rPr>
              <a:t>Կոնվերացում</a:t>
            </a:r>
            <a:endParaRPr lang="hy-AM" sz="3200" b="1" dirty="0">
              <a:latin typeface="Sylfaen" panose="010A0502050306030303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CC6213B-19E1-439D-A092-871A58BCF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2033429"/>
            <a:ext cx="106440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A45A09A5-3A5A-40D0-8F8B-337BB4D66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06746"/>
            <a:ext cx="8640960" cy="298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09B97-2FC9-4FE7-BF11-3CD37E5C97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75"/>
          <a:stretch/>
        </p:blipFill>
        <p:spPr>
          <a:xfrm>
            <a:off x="323528" y="3592412"/>
            <a:ext cx="8649542" cy="319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33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D44B91-C95E-4ACE-AF2D-6A83DEED8086}"/>
              </a:ext>
            </a:extLst>
          </p:cNvPr>
          <p:cNvSpPr txBox="1"/>
          <p:nvPr/>
        </p:nvSpPr>
        <p:spPr>
          <a:xfrm>
            <a:off x="908593" y="451512"/>
            <a:ext cx="7326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2800" b="1" dirty="0" err="1">
                <a:latin typeface="Sylfaen" panose="010A0502050306030303" pitchFamily="18" charset="0"/>
              </a:rPr>
              <a:t>Կոնվեյերում</a:t>
            </a:r>
            <a:r>
              <a:rPr lang="hy-AM" sz="2800" b="1" dirty="0">
                <a:latin typeface="Sylfaen" panose="010A0502050306030303" pitchFamily="18" charset="0"/>
              </a:rPr>
              <a:t> առաջացող կոնֆլիկտներ </a:t>
            </a:r>
            <a:endParaRPr lang="en-US" sz="2800" b="1" dirty="0">
              <a:latin typeface="Sylfaen" panose="010A050205030603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C71C6-C1DC-414E-8382-A3F55E2A0045}"/>
              </a:ext>
            </a:extLst>
          </p:cNvPr>
          <p:cNvSpPr txBox="1"/>
          <p:nvPr/>
        </p:nvSpPr>
        <p:spPr>
          <a:xfrm>
            <a:off x="323528" y="1563214"/>
            <a:ext cx="770485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y-AM" sz="2400" dirty="0">
                <a:latin typeface="Sylfaen" panose="010A0502050306030303" pitchFamily="18" charset="0"/>
              </a:rPr>
              <a:t>Կառուցվածքային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hy-AM" sz="2400" dirty="0">
                <a:latin typeface="Sylfaen" panose="010A0502050306030303" pitchFamily="18" charset="0"/>
              </a:rPr>
              <a:t>Առաջանում են ռեսուրսների անբավարար լինելու պատճառով </a:t>
            </a:r>
            <a:r>
              <a:rPr lang="en-US" sz="2400" dirty="0">
                <a:latin typeface="Sylfaen" panose="010A0502050306030303" pitchFamily="18" charset="0"/>
              </a:rPr>
              <a:t>(</a:t>
            </a:r>
            <a:r>
              <a:rPr lang="hy-AM" sz="2400" dirty="0">
                <a:latin typeface="Sylfaen" panose="010A0502050306030303" pitchFamily="18" charset="0"/>
              </a:rPr>
              <a:t>Օր․ </a:t>
            </a:r>
            <a:r>
              <a:rPr lang="hy-AM" sz="2400" dirty="0" err="1">
                <a:latin typeface="Sylfaen" panose="010A0502050306030303" pitchFamily="18" charset="0"/>
              </a:rPr>
              <a:t>օպերացիոն</a:t>
            </a:r>
            <a:r>
              <a:rPr lang="hy-AM" sz="2400" dirty="0">
                <a:latin typeface="Sylfaen" panose="010A0502050306030303" pitchFamily="18" charset="0"/>
              </a:rPr>
              <a:t> սարք</a:t>
            </a:r>
            <a:r>
              <a:rPr lang="en-US" sz="2400" dirty="0">
                <a:latin typeface="Sylfaen" panose="010A0502050306030303" pitchFamily="18" charset="0"/>
              </a:rPr>
              <a:t>)</a:t>
            </a:r>
            <a:endParaRPr lang="hy-AM" sz="2400" dirty="0">
              <a:latin typeface="Sylfaen" panose="010A0502050306030303" pitchFamily="18" charset="0"/>
            </a:endParaRPr>
          </a:p>
          <a:p>
            <a:pPr>
              <a:spcAft>
                <a:spcPts val="1200"/>
              </a:spcAft>
            </a:pPr>
            <a:r>
              <a:rPr lang="hy-AM" sz="2400" dirty="0">
                <a:latin typeface="Sylfaen" panose="010A0502050306030303" pitchFamily="18" charset="0"/>
              </a:rPr>
              <a:t>Ըստ տվյալների 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Sylfaen" panose="010A0502050306030303" pitchFamily="18" charset="0"/>
              </a:rPr>
              <a:t>  RAW </a:t>
            </a:r>
            <a:r>
              <a:rPr lang="en-US" sz="2400" dirty="0">
                <a:latin typeface="Sylfaen" panose="010A0502050306030303" pitchFamily="18" charset="0"/>
              </a:rPr>
              <a:t>(Read After Write)</a:t>
            </a:r>
          </a:p>
          <a:p>
            <a:pPr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400" dirty="0">
                <a:latin typeface="Sylfaen" panose="010A0502050306030303" pitchFamily="18" charset="0"/>
              </a:rPr>
              <a:t>    WAR (Write After Read)</a:t>
            </a:r>
          </a:p>
          <a:p>
            <a:pPr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400" dirty="0">
                <a:latin typeface="Sylfaen" panose="010A0502050306030303" pitchFamily="18" charset="0"/>
              </a:rPr>
              <a:t>    WAW (Write After Write)</a:t>
            </a:r>
          </a:p>
          <a:p>
            <a:r>
              <a:rPr lang="hy-AM" sz="2400" dirty="0">
                <a:latin typeface="Sylfaen" panose="010A0502050306030303" pitchFamily="18" charset="0"/>
              </a:rPr>
              <a:t>Ղեկավարման</a:t>
            </a:r>
            <a:endParaRPr lang="en-US" sz="2400" dirty="0">
              <a:latin typeface="Sylfaen" panose="010A050205030603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hy-AM" sz="2400" dirty="0">
                <a:latin typeface="Sylfaen" panose="010A0502050306030303" pitchFamily="18" charset="0"/>
              </a:rPr>
              <a:t>Առաջանում են երբ անցման հրամանը կամ այլ հրաման փոխում է հրամանների հաշվիչի արժեքը</a:t>
            </a:r>
            <a:endParaRPr lang="en-US" sz="2400" dirty="0">
              <a:latin typeface="Sylfaen" panose="010A0502050306030303" pitchFamily="18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CAB575D-492A-4C0C-97EA-43B5C2D2D82D}"/>
              </a:ext>
            </a:extLst>
          </p:cNvPr>
          <p:cNvSpPr txBox="1">
            <a:spLocks/>
          </p:cNvSpPr>
          <p:nvPr/>
        </p:nvSpPr>
        <p:spPr>
          <a:xfrm>
            <a:off x="8460432" y="6195239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5C68B6-61C2-468F-89AB-4B9F7531AA68}" type="slidenum">
              <a:rPr lang="ru-RU" sz="2000" smtClean="0">
                <a:solidFill>
                  <a:schemeClr val="bg1"/>
                </a:solidFill>
              </a:rPr>
              <a:pPr/>
              <a:t>5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9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B0889-C7D8-43D6-90BB-D6C9D367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236249-36A5-4270-B630-6E83DE7E5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56490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5">
            <a:extLst>
              <a:ext uri="{FF2B5EF4-FFF2-40B4-BE49-F238E27FC236}">
                <a16:creationId xmlns:a16="http://schemas.microsoft.com/office/drawing/2014/main" id="{134AC875-168F-4EAB-A589-4E7DC5145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55" y="620163"/>
            <a:ext cx="7874289" cy="307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3E4C55-2E02-4EBD-BC3A-FB667743280C}"/>
              </a:ext>
            </a:extLst>
          </p:cNvPr>
          <p:cNvSpPr txBox="1"/>
          <p:nvPr/>
        </p:nvSpPr>
        <p:spPr>
          <a:xfrm>
            <a:off x="908593" y="35388"/>
            <a:ext cx="7326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2800" b="1" dirty="0" err="1">
                <a:latin typeface="Sylfaen" panose="010A0502050306030303" pitchFamily="18" charset="0"/>
              </a:rPr>
              <a:t>Կոնվեյերում</a:t>
            </a:r>
            <a:r>
              <a:rPr lang="hy-AM" sz="2800" b="1" dirty="0">
                <a:latin typeface="Sylfaen" panose="010A0502050306030303" pitchFamily="18" charset="0"/>
              </a:rPr>
              <a:t> առաջացող կոնֆլիկտներ </a:t>
            </a:r>
            <a:endParaRPr lang="en-US" sz="2800" b="1" dirty="0">
              <a:latin typeface="Sylfaen" panose="010A0502050306030303" pitchFamily="18" charset="0"/>
            </a:endParaRPr>
          </a:p>
        </p:txBody>
      </p:sp>
      <p:pic>
        <p:nvPicPr>
          <p:cNvPr id="1027" name="Picture 4">
            <a:extLst>
              <a:ext uri="{FF2B5EF4-FFF2-40B4-BE49-F238E27FC236}">
                <a16:creationId xmlns:a16="http://schemas.microsoft.com/office/drawing/2014/main" id="{C67CCA33-9C4B-482E-B0F4-BA929591E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182" b="5409"/>
          <a:stretch/>
        </p:blipFill>
        <p:spPr bwMode="auto">
          <a:xfrm>
            <a:off x="634855" y="3573016"/>
            <a:ext cx="7874289" cy="304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B15E4081-9D34-4768-B23E-FC28FE954860}"/>
              </a:ext>
            </a:extLst>
          </p:cNvPr>
          <p:cNvSpPr txBox="1">
            <a:spLocks/>
          </p:cNvSpPr>
          <p:nvPr/>
        </p:nvSpPr>
        <p:spPr>
          <a:xfrm>
            <a:off x="8460432" y="6195239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5C68B6-61C2-468F-89AB-4B9F7531AA68}" type="slidenum">
              <a:rPr lang="ru-RU" sz="2000" smtClean="0">
                <a:solidFill>
                  <a:schemeClr val="bg1"/>
                </a:solidFill>
              </a:rPr>
              <a:pPr/>
              <a:t>6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66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CDDE-55A8-4667-AEDF-2AC46512550C}"/>
              </a:ext>
            </a:extLst>
          </p:cNvPr>
          <p:cNvSpPr txBox="1"/>
          <p:nvPr/>
        </p:nvSpPr>
        <p:spPr>
          <a:xfrm>
            <a:off x="467544" y="125138"/>
            <a:ext cx="8106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Sylfaen" panose="010A0502050306030303" pitchFamily="18" charset="0"/>
              </a:rPr>
              <a:t>RISC </a:t>
            </a:r>
            <a:r>
              <a:rPr lang="en-US" sz="2800" b="1" dirty="0" err="1">
                <a:latin typeface="Sylfaen" panose="010A0502050306030303" pitchFamily="18" charset="0"/>
              </a:rPr>
              <a:t>պրոցեսորի</a:t>
            </a:r>
            <a:r>
              <a:rPr lang="en-US" sz="2800" b="1" dirty="0">
                <a:latin typeface="Sylfaen" panose="010A0502050306030303" pitchFamily="18" charset="0"/>
              </a:rPr>
              <a:t> </a:t>
            </a:r>
            <a:r>
              <a:rPr lang="en-US" sz="2800" b="1" dirty="0" err="1">
                <a:latin typeface="Sylfaen" panose="010A0502050306030303" pitchFamily="18" charset="0"/>
              </a:rPr>
              <a:t>համար</a:t>
            </a:r>
            <a:r>
              <a:rPr lang="hy-AM" sz="2800" b="1" dirty="0">
                <a:latin typeface="Sylfaen" panose="010A0502050306030303" pitchFamily="18" charset="0"/>
              </a:rPr>
              <a:t> օգտագործվող հրամանի </a:t>
            </a:r>
            <a:r>
              <a:rPr lang="hy-AM" sz="2800" b="1" dirty="0" err="1">
                <a:latin typeface="Sylfaen" panose="010A0502050306030303" pitchFamily="18" charset="0"/>
              </a:rPr>
              <a:t>ֆորմատները</a:t>
            </a:r>
            <a:endParaRPr lang="en-US" sz="2800" b="1" dirty="0">
              <a:latin typeface="Sylfaen" panose="010A050205030603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430A5-BF3D-4DEC-A7F9-1009D859BFFF}"/>
              </a:ext>
            </a:extLst>
          </p:cNvPr>
          <p:cNvSpPr txBox="1"/>
          <p:nvPr/>
        </p:nvSpPr>
        <p:spPr>
          <a:xfrm>
            <a:off x="467544" y="1124744"/>
            <a:ext cx="31683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y-AM" sz="2400" dirty="0">
                <a:latin typeface="Sylfaen" panose="010A0502050306030303" pitchFamily="18" charset="0"/>
              </a:rPr>
              <a:t>Տվյալների</a:t>
            </a:r>
            <a:endParaRPr lang="en-US" sz="2400" dirty="0">
              <a:latin typeface="Sylfaen" panose="010A0502050306030303" pitchFamily="18" charset="0"/>
            </a:endParaRP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7C538-A95E-4827-B8FF-D374C2A13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41031"/>
            <a:ext cx="2448273" cy="619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400EF-CF2D-4B45-9C0A-606EFFF4A087}"/>
              </a:ext>
            </a:extLst>
          </p:cNvPr>
          <p:cNvSpPr txBox="1"/>
          <p:nvPr/>
        </p:nvSpPr>
        <p:spPr>
          <a:xfrm>
            <a:off x="395536" y="2132856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 err="1" smtClean="0">
                <a:latin typeface="Sylfaen" panose="010A0502050306030303" pitchFamily="18" charset="0"/>
              </a:rPr>
              <a:t>Հրամանների</a:t>
            </a:r>
            <a:endParaRPr lang="en-US" sz="2400" dirty="0">
              <a:latin typeface="Sylfaen" panose="010A050205030603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47DB05-B81E-40CB-A687-E3278499B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36912"/>
            <a:ext cx="2448274" cy="612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1AC07C-9DB6-4358-B8EE-5C9A677CB44D}"/>
              </a:ext>
            </a:extLst>
          </p:cNvPr>
          <p:cNvSpPr txBox="1"/>
          <p:nvPr/>
        </p:nvSpPr>
        <p:spPr>
          <a:xfrm>
            <a:off x="323528" y="3226671"/>
            <a:ext cx="3096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lfaen" panose="010A0502050306030303" pitchFamily="18" charset="0"/>
              </a:rPr>
              <a:t>Load/Store </a:t>
            </a:r>
            <a:r>
              <a:rPr lang="en-US" sz="2400" dirty="0" err="1">
                <a:latin typeface="Sylfaen" panose="010A0502050306030303" pitchFamily="18" charset="0"/>
              </a:rPr>
              <a:t>Հրամանի</a:t>
            </a:r>
            <a:endParaRPr lang="en-US" sz="2400" dirty="0">
              <a:latin typeface="Sylfaen" panose="010A05020503060303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A39C7B-8E59-4740-AE25-743E410B9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673043"/>
            <a:ext cx="2448273" cy="6833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117B-8C1E-424D-A400-58031EEE51E1}"/>
              </a:ext>
            </a:extLst>
          </p:cNvPr>
          <p:cNvSpPr txBox="1"/>
          <p:nvPr/>
        </p:nvSpPr>
        <p:spPr>
          <a:xfrm>
            <a:off x="3802072" y="1311151"/>
            <a:ext cx="425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latin typeface="Sylfaen" panose="010A0502050306030303" pitchFamily="18" charset="0"/>
              </a:rPr>
              <a:t>MOV </a:t>
            </a:r>
            <a:r>
              <a:rPr lang="hy-AM" sz="2400" dirty="0">
                <a:latin typeface="Sylfaen" panose="010A0502050306030303" pitchFamily="18" charset="0"/>
              </a:rPr>
              <a:t>Փոխանցման հրամանի  </a:t>
            </a:r>
            <a:endParaRPr lang="en-US" sz="2400" dirty="0">
              <a:latin typeface="Sylfaen" panose="010A0502050306030303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9167B78-7872-4EFE-9323-FE598F0F9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7" y="1757545"/>
            <a:ext cx="2448273" cy="7438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B7B1FE-C7AA-46B1-B626-D5F66C6B045C}"/>
              </a:ext>
            </a:extLst>
          </p:cNvPr>
          <p:cNvSpPr txBox="1"/>
          <p:nvPr/>
        </p:nvSpPr>
        <p:spPr>
          <a:xfrm>
            <a:off x="4283968" y="2470857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y-AM" sz="2400" dirty="0">
                <a:latin typeface="Sylfaen" panose="010A0502050306030303" pitchFamily="18" charset="0"/>
              </a:rPr>
              <a:t>Տեղաշարժի</a:t>
            </a:r>
            <a:endParaRPr lang="en-US" sz="2400" dirty="0">
              <a:latin typeface="Sylfaen" panose="010A0502050306030303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40D57EC-1C1E-4AAF-823F-85891D44B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720" y="2927906"/>
            <a:ext cx="2830560" cy="7023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DFFA23A-B042-4B1B-9AA6-F23D2E25F39A}"/>
              </a:ext>
            </a:extLst>
          </p:cNvPr>
          <p:cNvSpPr txBox="1"/>
          <p:nvPr/>
        </p:nvSpPr>
        <p:spPr>
          <a:xfrm>
            <a:off x="323528" y="4303402"/>
            <a:ext cx="309634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y-AM" sz="2400" dirty="0" smtClean="0">
                <a:latin typeface="Sylfaen" panose="010A0502050306030303" pitchFamily="18" charset="0"/>
              </a:rPr>
              <a:t>Անցման</a:t>
            </a:r>
            <a:r>
              <a:rPr lang="en-US" sz="2400" dirty="0">
                <a:latin typeface="Sylfaen" panose="010A0502050306030303" pitchFamily="18" charset="0"/>
              </a:rPr>
              <a:t> </a:t>
            </a:r>
            <a:r>
              <a:rPr lang="en-US" sz="2400" dirty="0" err="1">
                <a:latin typeface="Sylfaen" panose="010A0502050306030303" pitchFamily="18" charset="0"/>
              </a:rPr>
              <a:t>Հրամանի</a:t>
            </a:r>
            <a:endParaRPr lang="en-US" sz="2400" dirty="0">
              <a:latin typeface="Sylfaen" panose="010A0502050306030303" pitchFamily="18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latin typeface="Sylfaen" panose="010A0502050306030303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13AC77F-75B1-4328-BC57-3689505EFF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64" y="4738387"/>
            <a:ext cx="2664296" cy="6344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AD28884-40B7-4C12-B0BC-8153E57DF1E5}"/>
              </a:ext>
            </a:extLst>
          </p:cNvPr>
          <p:cNvSpPr txBox="1"/>
          <p:nvPr/>
        </p:nvSpPr>
        <p:spPr>
          <a:xfrm>
            <a:off x="4261720" y="3938629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y-AM" sz="2400" dirty="0">
                <a:latin typeface="Sylfaen" panose="010A0502050306030303" pitchFamily="18" charset="0"/>
              </a:rPr>
              <a:t> Դրոշակների </a:t>
            </a:r>
            <a:r>
              <a:rPr lang="hy-AM" sz="2400" dirty="0" smtClean="0">
                <a:latin typeface="Sylfaen" panose="010A0502050306030303" pitchFamily="18" charset="0"/>
              </a:rPr>
              <a:t>ռեգիստր</a:t>
            </a:r>
            <a:endParaRPr lang="en-US" sz="2400" dirty="0">
              <a:latin typeface="Sylfaen" panose="010A0502050306030303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52E6F34-0694-4858-8A06-B07894FF10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53" y="4550076"/>
            <a:ext cx="2820982" cy="461665"/>
          </a:xfrm>
          <a:prstGeom prst="rect">
            <a:avLst/>
          </a:prstGeom>
        </p:spPr>
      </p:pic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4C2B9728-CBF4-4D62-91B7-2CA4A1EEBB65}"/>
              </a:ext>
            </a:extLst>
          </p:cNvPr>
          <p:cNvSpPr txBox="1">
            <a:spLocks/>
          </p:cNvSpPr>
          <p:nvPr/>
        </p:nvSpPr>
        <p:spPr>
          <a:xfrm>
            <a:off x="8460432" y="5397217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5C68B6-61C2-468F-89AB-4B9F7531AA68}" type="slidenum">
              <a:rPr lang="ru-RU" sz="2000" smtClean="0">
                <a:solidFill>
                  <a:schemeClr val="bg1"/>
                </a:solidFill>
              </a:rPr>
              <a:pPr/>
              <a:t>7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01D12D-A59C-4CDD-9B7B-5921F30EB1A1}"/>
              </a:ext>
            </a:extLst>
          </p:cNvPr>
          <p:cNvSpPr txBox="1"/>
          <p:nvPr/>
        </p:nvSpPr>
        <p:spPr>
          <a:xfrm>
            <a:off x="4452324" y="5011741"/>
            <a:ext cx="3162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Sylfaen" panose="010A0502050306030303" pitchFamily="18" charset="0"/>
              </a:rPr>
              <a:t>SF-sign </a:t>
            </a:r>
            <a:r>
              <a:rPr lang="en-US" sz="2000" dirty="0">
                <a:latin typeface="Sylfaen" panose="010A0502050306030303" pitchFamily="18" charset="0"/>
              </a:rPr>
              <a:t>flag, </a:t>
            </a:r>
            <a:endParaRPr lang="en-US" sz="2000" dirty="0" smtClean="0">
              <a:latin typeface="Sylfaen" panose="010A0502050306030303" pitchFamily="18" charset="0"/>
            </a:endParaRP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sz="2000" dirty="0">
                <a:latin typeface="Sylfaen" panose="010A0502050306030303" pitchFamily="18" charset="0"/>
              </a:rPr>
              <a:t>OVF-overflow flag, </a:t>
            </a:r>
            <a:endParaRPr lang="en-US" sz="2000" dirty="0" smtClean="0">
              <a:latin typeface="Sylfaen" panose="010A0502050306030303" pitchFamily="18" charset="0"/>
            </a:endParaRP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Sylfaen" panose="010A0502050306030303" pitchFamily="18" charset="0"/>
              </a:rPr>
              <a:t>PF-parity </a:t>
            </a:r>
            <a:r>
              <a:rPr lang="en-US" sz="2000" dirty="0">
                <a:latin typeface="Sylfaen" panose="010A0502050306030303" pitchFamily="18" charset="0"/>
              </a:rPr>
              <a:t>flag, </a:t>
            </a:r>
            <a:r>
              <a:rPr lang="en-US" sz="2000" dirty="0" smtClean="0">
                <a:latin typeface="Sylfaen" panose="010A0502050306030303" pitchFamily="18" charset="0"/>
              </a:rPr>
              <a:t> </a:t>
            </a: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sz="2000" dirty="0">
                <a:latin typeface="Sylfaen" panose="010A0502050306030303" pitchFamily="18" charset="0"/>
              </a:rPr>
              <a:t>ZF-zero flag,  </a:t>
            </a: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sz="2000" dirty="0">
                <a:latin typeface="Sylfaen" panose="010A0502050306030303" pitchFamily="18" charset="0"/>
              </a:rPr>
              <a:t>​CF-carry flag, </a:t>
            </a:r>
          </a:p>
          <a:p>
            <a:pPr fontAlgn="base"/>
            <a:endParaRPr lang="en-US" sz="2000" dirty="0">
              <a:latin typeface="Sylfaen" panose="010A0502050306030303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5397217"/>
            <a:ext cx="3938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Sylfaen" panose="010A0502050306030303" pitchFamily="18" charset="0"/>
              </a:rPr>
              <a:t>Որտեղ</a:t>
            </a:r>
            <a:r>
              <a:rPr lang="en-US" sz="1600" dirty="0">
                <a:latin typeface="Sylfaen" panose="010A0502050306030303" pitchFamily="18" charset="0"/>
              </a:rPr>
              <a:t> CC (condition code)-ը </a:t>
            </a:r>
            <a:r>
              <a:rPr lang="en-US" sz="1600" dirty="0" err="1">
                <a:latin typeface="Sylfaen" panose="010A0502050306030303" pitchFamily="18" charset="0"/>
              </a:rPr>
              <a:t>պայմանի</a:t>
            </a:r>
            <a:r>
              <a:rPr lang="en-US" sz="1600" dirty="0">
                <a:latin typeface="Sylfaen" panose="010A0502050306030303" pitchFamily="18" charset="0"/>
              </a:rPr>
              <a:t> </a:t>
            </a:r>
            <a:r>
              <a:rPr lang="en-US" sz="1600" dirty="0" err="1">
                <a:latin typeface="Sylfaen" panose="010A0502050306030303" pitchFamily="18" charset="0"/>
              </a:rPr>
              <a:t>կոդն</a:t>
            </a:r>
            <a:r>
              <a:rPr lang="en-US" sz="1600" dirty="0">
                <a:latin typeface="Sylfaen" panose="010A0502050306030303" pitchFamily="18" charset="0"/>
              </a:rPr>
              <a:t> է, </a:t>
            </a:r>
            <a:r>
              <a:rPr lang="en-US" sz="1600" dirty="0" err="1">
                <a:latin typeface="Sylfaen" panose="010A0502050306030303" pitchFamily="18" charset="0"/>
              </a:rPr>
              <a:t>որը</a:t>
            </a:r>
            <a:r>
              <a:rPr lang="en-US" sz="1600" dirty="0">
                <a:latin typeface="Sylfaen" panose="010A0502050306030303" pitchFamily="18" charset="0"/>
              </a:rPr>
              <a:t> </a:t>
            </a:r>
            <a:r>
              <a:rPr lang="en-US" sz="1600" dirty="0" err="1">
                <a:latin typeface="Sylfaen" panose="010A0502050306030303" pitchFamily="18" charset="0"/>
              </a:rPr>
              <a:t>ցույց</a:t>
            </a:r>
            <a:r>
              <a:rPr lang="en-US" sz="1600" dirty="0">
                <a:latin typeface="Sylfaen" panose="010A0502050306030303" pitchFamily="18" charset="0"/>
              </a:rPr>
              <a:t> է </a:t>
            </a:r>
            <a:r>
              <a:rPr lang="en-US" sz="1600" dirty="0" err="1">
                <a:latin typeface="Sylfaen" panose="010A0502050306030303" pitchFamily="18" charset="0"/>
              </a:rPr>
              <a:t>տալիս</a:t>
            </a:r>
            <a:r>
              <a:rPr lang="en-US" sz="1600" dirty="0">
                <a:latin typeface="Sylfaen" panose="010A0502050306030303" pitchFamily="18" charset="0"/>
              </a:rPr>
              <a:t>, </a:t>
            </a:r>
            <a:r>
              <a:rPr lang="en-US" sz="1600" dirty="0" err="1">
                <a:latin typeface="Sylfaen" panose="010A0502050306030303" pitchFamily="18" charset="0"/>
              </a:rPr>
              <a:t>թե</a:t>
            </a:r>
            <a:r>
              <a:rPr lang="en-US" sz="1600" dirty="0">
                <a:latin typeface="Sylfaen" panose="010A0502050306030303" pitchFamily="18" charset="0"/>
              </a:rPr>
              <a:t> </a:t>
            </a:r>
            <a:r>
              <a:rPr lang="en-US" sz="1600" dirty="0" err="1">
                <a:latin typeface="Sylfaen" panose="010A0502050306030303" pitchFamily="18" charset="0"/>
              </a:rPr>
              <a:t>որ</a:t>
            </a:r>
            <a:r>
              <a:rPr lang="en-US" sz="1600" dirty="0">
                <a:latin typeface="Sylfaen" panose="010A0502050306030303" pitchFamily="18" charset="0"/>
              </a:rPr>
              <a:t> </a:t>
            </a:r>
            <a:r>
              <a:rPr lang="en-US" sz="1600" dirty="0" err="1">
                <a:latin typeface="Sylfaen" panose="010A0502050306030303" pitchFamily="18" charset="0"/>
              </a:rPr>
              <a:t>պայմանն</a:t>
            </a:r>
            <a:r>
              <a:rPr lang="en-US" sz="1600" dirty="0">
                <a:latin typeface="Sylfaen" panose="010A0502050306030303" pitchFamily="18" charset="0"/>
              </a:rPr>
              <a:t> է </a:t>
            </a:r>
            <a:r>
              <a:rPr lang="en-US" sz="1600" dirty="0" err="1">
                <a:latin typeface="Sylfaen" panose="010A0502050306030303" pitchFamily="18" charset="0"/>
              </a:rPr>
              <a:t>ստուգվում</a:t>
            </a:r>
            <a:r>
              <a:rPr lang="en-US" sz="1600" dirty="0">
                <a:latin typeface="Sylfaen" panose="010A0502050306030303" pitchFamily="18" charset="0"/>
              </a:rPr>
              <a:t>, </a:t>
            </a:r>
            <a:r>
              <a:rPr lang="en-US" sz="1600" dirty="0" err="1">
                <a:latin typeface="Sylfaen" panose="010A0502050306030303" pitchFamily="18" charset="0"/>
              </a:rPr>
              <a:t>այսինքն</a:t>
            </a:r>
            <a:r>
              <a:rPr lang="en-US" sz="1600" dirty="0">
                <a:latin typeface="Sylfaen" panose="010A0502050306030303" pitchFamily="18" charset="0"/>
              </a:rPr>
              <a:t> </a:t>
            </a:r>
            <a:r>
              <a:rPr lang="en-US" sz="1600" dirty="0" err="1">
                <a:latin typeface="Sylfaen" panose="010A0502050306030303" pitchFamily="18" charset="0"/>
              </a:rPr>
              <a:t>դրոշակների</a:t>
            </a:r>
            <a:r>
              <a:rPr lang="en-US" sz="1600" dirty="0">
                <a:latin typeface="Sylfaen" panose="010A0502050306030303" pitchFamily="18" charset="0"/>
              </a:rPr>
              <a:t> </a:t>
            </a:r>
            <a:r>
              <a:rPr lang="en-US" sz="1600" dirty="0" err="1">
                <a:latin typeface="Sylfaen" panose="010A0502050306030303" pitchFamily="18" charset="0"/>
              </a:rPr>
              <a:t>ռեգիստրի</a:t>
            </a:r>
            <a:r>
              <a:rPr lang="en-US" sz="1600" dirty="0">
                <a:latin typeface="Sylfaen" panose="010A0502050306030303" pitchFamily="18" charset="0"/>
              </a:rPr>
              <a:t> </a:t>
            </a:r>
            <a:r>
              <a:rPr lang="en-US" sz="1600" dirty="0" err="1">
                <a:latin typeface="Sylfaen" panose="010A0502050306030303" pitchFamily="18" charset="0"/>
              </a:rPr>
              <a:t>որ</a:t>
            </a:r>
            <a:r>
              <a:rPr lang="en-US" sz="1600" dirty="0">
                <a:latin typeface="Sylfaen" panose="010A0502050306030303" pitchFamily="18" charset="0"/>
              </a:rPr>
              <a:t> </a:t>
            </a:r>
            <a:r>
              <a:rPr lang="en-US" sz="1600" dirty="0" err="1">
                <a:latin typeface="Sylfaen" panose="010A0502050306030303" pitchFamily="18" charset="0"/>
              </a:rPr>
              <a:t>բիթերն</a:t>
            </a:r>
            <a:r>
              <a:rPr lang="en-US" sz="1600" dirty="0">
                <a:latin typeface="Sylfaen" panose="010A0502050306030303" pitchFamily="18" charset="0"/>
              </a:rPr>
              <a:t> </a:t>
            </a:r>
            <a:r>
              <a:rPr lang="en-US" sz="1600" dirty="0" err="1">
                <a:latin typeface="Sylfaen" panose="010A0502050306030303" pitchFamily="18" charset="0"/>
              </a:rPr>
              <a:t>են</a:t>
            </a:r>
            <a:r>
              <a:rPr lang="en-US" sz="1600" dirty="0">
                <a:latin typeface="Sylfaen" panose="010A0502050306030303" pitchFamily="18" charset="0"/>
              </a:rPr>
              <a:t> </a:t>
            </a:r>
            <a:r>
              <a:rPr lang="en-US" sz="1600" dirty="0" err="1">
                <a:latin typeface="Sylfaen" panose="010A0502050306030303" pitchFamily="18" charset="0"/>
              </a:rPr>
              <a:t>ստուգվում</a:t>
            </a:r>
            <a:r>
              <a:rPr lang="en-US" sz="1600" dirty="0">
                <a:latin typeface="Sylfaen" panose="010A0502050306030303" pitchFamily="18" charset="0"/>
              </a:rPr>
              <a:t>: </a:t>
            </a:r>
            <a:endParaRPr lang="en-US" sz="1600" dirty="0"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006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6D3AAB-1674-417B-A9A5-78C7A4F59493}"/>
              </a:ext>
            </a:extLst>
          </p:cNvPr>
          <p:cNvSpPr txBox="1"/>
          <p:nvPr/>
        </p:nvSpPr>
        <p:spPr>
          <a:xfrm>
            <a:off x="539552" y="-3195"/>
            <a:ext cx="7326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2800" b="1" dirty="0">
                <a:latin typeface="Sylfaen" panose="010A0502050306030303" pitchFamily="18" charset="0"/>
              </a:rPr>
              <a:t>Հրամանների </a:t>
            </a:r>
            <a:r>
              <a:rPr lang="hy-AM" sz="2800" b="1" dirty="0" err="1">
                <a:latin typeface="Sylfaen" panose="010A0502050306030303" pitchFamily="18" charset="0"/>
              </a:rPr>
              <a:t>ընտրման</a:t>
            </a:r>
            <a:r>
              <a:rPr lang="hy-AM" sz="2800" b="1" dirty="0">
                <a:latin typeface="Sylfaen" panose="010A0502050306030303" pitchFamily="18" charset="0"/>
              </a:rPr>
              <a:t> բլոկը</a:t>
            </a:r>
            <a:endParaRPr lang="en-US" sz="2800" b="1" dirty="0">
              <a:latin typeface="Sylfaen" panose="010A050205030603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D4A09-7B00-48D7-82A3-90920FE03A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9"/>
          <a:stretch/>
        </p:blipFill>
        <p:spPr>
          <a:xfrm>
            <a:off x="107504" y="825018"/>
            <a:ext cx="5112567" cy="3745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DF7E2F-E02E-4CCA-B638-9DE12C1D4893}"/>
              </a:ext>
            </a:extLst>
          </p:cNvPr>
          <p:cNvSpPr txBox="1"/>
          <p:nvPr/>
        </p:nvSpPr>
        <p:spPr>
          <a:xfrm>
            <a:off x="-108520" y="5264040"/>
            <a:ext cx="8208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>
                <a:latin typeface="Sylfaen" panose="010A0502050306030303" pitchFamily="18" charset="0"/>
              </a:rPr>
              <a:t>Եթե</a:t>
            </a:r>
            <a:r>
              <a:rPr lang="en-US" dirty="0">
                <a:latin typeface="Sylfaen" panose="010A0502050306030303" pitchFamily="18" charset="0"/>
              </a:rPr>
              <a:t> </a:t>
            </a:r>
            <a:r>
              <a:rPr lang="en-US" dirty="0" err="1">
                <a:latin typeface="Sylfaen" panose="010A0502050306030303" pitchFamily="18" charset="0"/>
              </a:rPr>
              <a:t>անցման</a:t>
            </a:r>
            <a:r>
              <a:rPr lang="en-US" dirty="0">
                <a:latin typeface="Sylfaen" panose="010A0502050306030303" pitchFamily="18" charset="0"/>
              </a:rPr>
              <a:t> </a:t>
            </a:r>
            <a:r>
              <a:rPr lang="en-US" dirty="0" err="1">
                <a:latin typeface="Sylfaen" panose="010A0502050306030303" pitchFamily="18" charset="0"/>
              </a:rPr>
              <a:t>պայմանը</a:t>
            </a:r>
            <a:r>
              <a:rPr lang="en-US" dirty="0">
                <a:latin typeface="Sylfaen" panose="010A0502050306030303" pitchFamily="18" charset="0"/>
              </a:rPr>
              <a:t> </a:t>
            </a:r>
            <a:r>
              <a:rPr lang="en-US" dirty="0" err="1">
                <a:latin typeface="Sylfaen" panose="010A0502050306030303" pitchFamily="18" charset="0"/>
              </a:rPr>
              <a:t>կատարվում</a:t>
            </a:r>
            <a:r>
              <a:rPr lang="en-US" dirty="0">
                <a:latin typeface="Sylfaen" panose="010A0502050306030303" pitchFamily="18" charset="0"/>
              </a:rPr>
              <a:t> է, </a:t>
            </a:r>
            <a:r>
              <a:rPr lang="en-US" dirty="0" err="1">
                <a:latin typeface="Sylfaen" panose="010A0502050306030303" pitchFamily="18" charset="0"/>
              </a:rPr>
              <a:t>ապա</a:t>
            </a:r>
            <a:r>
              <a:rPr lang="en-US" dirty="0">
                <a:latin typeface="Sylfaen" panose="010A0502050306030303" pitchFamily="18" charset="0"/>
              </a:rPr>
              <a:t> </a:t>
            </a:r>
            <a:r>
              <a:rPr lang="en-US" dirty="0" err="1">
                <a:latin typeface="Sylfaen" panose="010A0502050306030303" pitchFamily="18" charset="0"/>
              </a:rPr>
              <a:t>կատարվում</a:t>
            </a:r>
            <a:r>
              <a:rPr lang="en-US" dirty="0">
                <a:latin typeface="Sylfaen" panose="010A0502050306030303" pitchFamily="18" charset="0"/>
              </a:rPr>
              <a:t> է </a:t>
            </a:r>
            <a:r>
              <a:rPr lang="en-US" dirty="0" err="1">
                <a:latin typeface="Sylfaen" panose="010A0502050306030303" pitchFamily="18" charset="0"/>
              </a:rPr>
              <a:t>անցում</a:t>
            </a:r>
            <a:r>
              <a:rPr lang="en-US" dirty="0">
                <a:latin typeface="Sylfaen" panose="010A0502050306030303" pitchFamily="18" charset="0"/>
              </a:rPr>
              <a:t> </a:t>
            </a:r>
            <a:r>
              <a:rPr lang="en-US" dirty="0" err="1">
                <a:latin typeface="Sylfaen" panose="010A0502050306030303" pitchFamily="18" charset="0"/>
              </a:rPr>
              <a:t>այն</a:t>
            </a:r>
            <a:r>
              <a:rPr lang="en-US" dirty="0">
                <a:latin typeface="Sylfaen" panose="010A0502050306030303" pitchFamily="18" charset="0"/>
              </a:rPr>
              <a:t> </a:t>
            </a:r>
            <a:r>
              <a:rPr lang="en-US" dirty="0" err="1">
                <a:latin typeface="Sylfaen" panose="010A0502050306030303" pitchFamily="18" charset="0"/>
              </a:rPr>
              <a:t>հասցեին</a:t>
            </a:r>
            <a:r>
              <a:rPr lang="en-US" dirty="0">
                <a:latin typeface="Sylfaen" panose="010A0502050306030303" pitchFamily="18" charset="0"/>
              </a:rPr>
              <a:t>, </a:t>
            </a:r>
            <a:r>
              <a:rPr lang="en-US" dirty="0" err="1">
                <a:latin typeface="Sylfaen" panose="010A0502050306030303" pitchFamily="18" charset="0"/>
              </a:rPr>
              <a:t>որը</a:t>
            </a:r>
            <a:r>
              <a:rPr lang="en-US" dirty="0">
                <a:latin typeface="Sylfaen" panose="010A0502050306030303" pitchFamily="18" charset="0"/>
              </a:rPr>
              <a:t> </a:t>
            </a:r>
            <a:r>
              <a:rPr lang="en-US" dirty="0" err="1">
                <a:latin typeface="Sylfaen" panose="010A0502050306030303" pitchFamily="18" charset="0"/>
              </a:rPr>
              <a:t>ցույց</a:t>
            </a:r>
            <a:r>
              <a:rPr lang="en-US" dirty="0">
                <a:latin typeface="Sylfaen" panose="010A0502050306030303" pitchFamily="18" charset="0"/>
              </a:rPr>
              <a:t> է </a:t>
            </a:r>
            <a:r>
              <a:rPr lang="en-US" dirty="0" err="1">
                <a:latin typeface="Sylfaen" panose="010A0502050306030303" pitchFamily="18" charset="0"/>
              </a:rPr>
              <a:t>տրված</a:t>
            </a:r>
            <a:r>
              <a:rPr lang="en-US" dirty="0">
                <a:latin typeface="Sylfaen" panose="010A0502050306030303" pitchFamily="18" charset="0"/>
              </a:rPr>
              <a:t> Branch address </a:t>
            </a:r>
            <a:r>
              <a:rPr lang="en-US" dirty="0" err="1">
                <a:latin typeface="Sylfaen" panose="010A0502050306030303" pitchFamily="18" charset="0"/>
              </a:rPr>
              <a:t>դաշտում</a:t>
            </a:r>
            <a:r>
              <a:rPr lang="en-US" dirty="0">
                <a:latin typeface="Sylfaen" panose="010A0502050306030303" pitchFamily="18" charset="0"/>
              </a:rPr>
              <a:t>, </a:t>
            </a:r>
            <a:r>
              <a:rPr lang="en-US" dirty="0" err="1">
                <a:latin typeface="Sylfaen" panose="010A0502050306030303" pitchFamily="18" charset="0"/>
              </a:rPr>
              <a:t>այսինքն</a:t>
            </a:r>
            <a:r>
              <a:rPr lang="en-US" dirty="0">
                <a:latin typeface="Sylfaen" panose="010A0502050306030303" pitchFamily="18" charset="0"/>
              </a:rPr>
              <a:t>՝ </a:t>
            </a:r>
            <a:r>
              <a:rPr lang="en-US" dirty="0" err="1">
                <a:latin typeface="Sylfaen" panose="010A0502050306030303" pitchFamily="18" charset="0"/>
              </a:rPr>
              <a:t>հրամանների</a:t>
            </a:r>
            <a:r>
              <a:rPr lang="en-US" dirty="0">
                <a:latin typeface="Sylfaen" panose="010A0502050306030303" pitchFamily="18" charset="0"/>
              </a:rPr>
              <a:t> </a:t>
            </a:r>
            <a:r>
              <a:rPr lang="en-US" dirty="0" err="1">
                <a:latin typeface="Sylfaen" panose="010A0502050306030303" pitchFamily="18" charset="0"/>
              </a:rPr>
              <a:t>հաշվիչին</a:t>
            </a:r>
            <a:r>
              <a:rPr lang="en-US" dirty="0">
                <a:latin typeface="Sylfaen" panose="010A0502050306030303" pitchFamily="18" charset="0"/>
              </a:rPr>
              <a:t> </a:t>
            </a:r>
            <a:r>
              <a:rPr lang="en-US" dirty="0" err="1">
                <a:latin typeface="Sylfaen" panose="010A0502050306030303" pitchFamily="18" charset="0"/>
              </a:rPr>
              <a:t>փոխանցվում</a:t>
            </a:r>
            <a:r>
              <a:rPr lang="en-US" dirty="0">
                <a:latin typeface="Sylfaen" panose="010A0502050306030303" pitchFamily="18" charset="0"/>
              </a:rPr>
              <a:t> է </a:t>
            </a:r>
            <a:r>
              <a:rPr lang="en-US" dirty="0" err="1">
                <a:latin typeface="Sylfaen" panose="010A0502050306030303" pitchFamily="18" charset="0"/>
              </a:rPr>
              <a:t>անցման</a:t>
            </a:r>
            <a:r>
              <a:rPr lang="en-US" dirty="0">
                <a:latin typeface="Sylfaen" panose="010A0502050306030303" pitchFamily="18" charset="0"/>
              </a:rPr>
              <a:t> </a:t>
            </a:r>
            <a:r>
              <a:rPr lang="en-US" dirty="0" err="1">
                <a:latin typeface="Sylfaen" panose="010A0502050306030303" pitchFamily="18" charset="0"/>
              </a:rPr>
              <a:t>հասցեն</a:t>
            </a:r>
            <a:r>
              <a:rPr lang="en-US" dirty="0">
                <a:latin typeface="Sylfaen" panose="010A0502050306030303" pitchFamily="18" charset="0"/>
              </a:rPr>
              <a:t>. PC= Branch address: </a:t>
            </a:r>
            <a:r>
              <a:rPr lang="en-US" dirty="0" err="1">
                <a:latin typeface="Sylfaen" panose="010A0502050306030303" pitchFamily="18" charset="0"/>
              </a:rPr>
              <a:t>Պայմանի</a:t>
            </a:r>
            <a:r>
              <a:rPr lang="en-US" dirty="0">
                <a:latin typeface="Sylfaen" panose="010A0502050306030303" pitchFamily="18" charset="0"/>
              </a:rPr>
              <a:t> </a:t>
            </a:r>
            <a:r>
              <a:rPr lang="en-US" dirty="0" err="1">
                <a:latin typeface="Sylfaen" panose="010A0502050306030303" pitchFamily="18" charset="0"/>
              </a:rPr>
              <a:t>չկատարման</a:t>
            </a:r>
            <a:r>
              <a:rPr lang="en-US" dirty="0">
                <a:latin typeface="Sylfaen" panose="010A0502050306030303" pitchFamily="18" charset="0"/>
              </a:rPr>
              <a:t> </a:t>
            </a:r>
            <a:r>
              <a:rPr lang="en-US" dirty="0" err="1">
                <a:latin typeface="Sylfaen" panose="010A0502050306030303" pitchFamily="18" charset="0"/>
              </a:rPr>
              <a:t>դեպքում</a:t>
            </a:r>
            <a:r>
              <a:rPr lang="en-US" dirty="0">
                <a:latin typeface="Sylfaen" panose="010A0502050306030303" pitchFamily="18" charset="0"/>
              </a:rPr>
              <a:t> </a:t>
            </a:r>
            <a:r>
              <a:rPr lang="en-US" dirty="0" err="1">
                <a:latin typeface="Sylfaen" panose="010A0502050306030303" pitchFamily="18" charset="0"/>
              </a:rPr>
              <a:t>ծրագրային</a:t>
            </a:r>
            <a:r>
              <a:rPr lang="en-US" dirty="0">
                <a:latin typeface="Sylfaen" panose="010A0502050306030303" pitchFamily="18" charset="0"/>
              </a:rPr>
              <a:t> </a:t>
            </a:r>
            <a:r>
              <a:rPr lang="en-US" dirty="0" err="1">
                <a:latin typeface="Sylfaen" panose="010A0502050306030303" pitchFamily="18" charset="0"/>
              </a:rPr>
              <a:t>հաշվիչի</a:t>
            </a:r>
            <a:r>
              <a:rPr lang="en-US" dirty="0">
                <a:latin typeface="Sylfaen" panose="010A0502050306030303" pitchFamily="18" charset="0"/>
              </a:rPr>
              <a:t> </a:t>
            </a:r>
            <a:r>
              <a:rPr lang="en-US" dirty="0" err="1">
                <a:latin typeface="Sylfaen" panose="010A0502050306030303" pitchFamily="18" charset="0"/>
              </a:rPr>
              <a:t>պարունակությունը</a:t>
            </a:r>
            <a:r>
              <a:rPr lang="en-US" dirty="0">
                <a:latin typeface="Sylfaen" panose="010A0502050306030303" pitchFamily="18" charset="0"/>
              </a:rPr>
              <a:t> </a:t>
            </a:r>
            <a:r>
              <a:rPr lang="en-US" dirty="0" err="1">
                <a:latin typeface="Sylfaen" panose="010A0502050306030303" pitchFamily="18" charset="0"/>
              </a:rPr>
              <a:t>մեծանում</a:t>
            </a:r>
            <a:r>
              <a:rPr lang="en-US" dirty="0">
                <a:latin typeface="Sylfaen" panose="010A0502050306030303" pitchFamily="18" charset="0"/>
              </a:rPr>
              <a:t> է 1-ով՝ Next PC=PC+1 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676DB3B1-1D48-4629-BB1B-97BB4A73AEB4}"/>
              </a:ext>
            </a:extLst>
          </p:cNvPr>
          <p:cNvSpPr txBox="1">
            <a:spLocks/>
          </p:cNvSpPr>
          <p:nvPr/>
        </p:nvSpPr>
        <p:spPr>
          <a:xfrm>
            <a:off x="8460432" y="6195239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5C68B6-61C2-468F-89AB-4B9F7531AA68}" type="slidenum">
              <a:rPr lang="ru-RU" sz="2000" smtClean="0">
                <a:solidFill>
                  <a:schemeClr val="bg1"/>
                </a:solidFill>
              </a:rPr>
              <a:pPr/>
              <a:t>8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93158" y="771232"/>
            <a:ext cx="37799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6870"/>
            <a:r>
              <a:rPr lang="en-US" b="1" dirty="0" err="1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Պայմանի</a:t>
            </a:r>
            <a:r>
              <a:rPr lang="en-US" b="1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կոդի</a:t>
            </a:r>
            <a:r>
              <a:rPr lang="en-US" b="1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(CC) </a:t>
            </a:r>
            <a:r>
              <a:rPr lang="en-US" b="1" dirty="0" err="1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պայմանական</a:t>
            </a:r>
            <a:r>
              <a:rPr lang="en-US" b="1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նշանակումները</a:t>
            </a:r>
            <a:endParaRPr lang="en-US" b="1" dirty="0" smtClean="0">
              <a:latin typeface="Sylfaen" panose="010A05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56870"/>
            <a:r>
              <a:rPr lang="hy-AM" dirty="0" smtClean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0000 </a:t>
            </a:r>
            <a:r>
              <a:rPr lang="hy-AM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jmp </a:t>
            </a:r>
            <a:r>
              <a:rPr lang="hy-AM" dirty="0" smtClean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անպայման </a:t>
            </a:r>
            <a:r>
              <a:rPr lang="hy-AM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անցում,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56870"/>
            <a:r>
              <a:rPr lang="hy-AM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0001 – jc (անցում, եթե CF=1),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56870"/>
            <a:r>
              <a:rPr lang="hy-AM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0010 – jnc (անցում, եթե CF=0),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56870"/>
            <a:r>
              <a:rPr lang="hy-AM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0011 – jz (անցում, եթե ZF=1),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56870"/>
            <a:r>
              <a:rPr lang="hy-AM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0100 – jnz (անցում, եթե ZF=0),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56870"/>
            <a:r>
              <a:rPr lang="hy-AM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0101 – jp (անցում, եթե PF=1),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56870"/>
            <a:r>
              <a:rPr lang="hy-AM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0110 – jnp (անցում, եթե PF=0),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56870"/>
            <a:r>
              <a:rPr lang="hy-AM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0111 – js (անցում, եթե </a:t>
            </a:r>
            <a:r>
              <a:rPr lang="en-US" dirty="0" smtClean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dirty="0" err="1" smtClean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բացասական</a:t>
            </a:r>
            <a:r>
              <a:rPr lang="en-US" dirty="0" smtClean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է</a:t>
            </a:r>
            <a:r>
              <a:rPr lang="hy-AM" dirty="0" smtClean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՝ </a:t>
            </a:r>
            <a:r>
              <a:rPr lang="hy-AM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SF=1),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56870"/>
            <a:r>
              <a:rPr lang="hy-AM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1000 – jns (անցում, եթե բացասական չէ՝ SF=0),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56870"/>
            <a:r>
              <a:rPr lang="hy-AM" dirty="0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1001 – jo (անցում, եթե կա գերլցում)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873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EAEE5C-DA87-40BF-9794-8461806EEB6E}"/>
              </a:ext>
            </a:extLst>
          </p:cNvPr>
          <p:cNvSpPr txBox="1"/>
          <p:nvPr/>
        </p:nvSpPr>
        <p:spPr>
          <a:xfrm>
            <a:off x="354308" y="116632"/>
            <a:ext cx="8106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Sylfaen" panose="010A0502050306030303" pitchFamily="18" charset="0"/>
              </a:rPr>
              <a:t>Մ</a:t>
            </a:r>
            <a:r>
              <a:rPr lang="hy-AM" sz="2800" b="1" dirty="0" smtClean="0">
                <a:latin typeface="Sylfaen" panose="010A0502050306030303" pitchFamily="18" charset="0"/>
              </a:rPr>
              <a:t>շակված </a:t>
            </a:r>
            <a:r>
              <a:rPr lang="hy-AM" sz="2800" b="1" dirty="0">
                <a:latin typeface="Sylfaen" panose="010A0502050306030303" pitchFamily="18" charset="0"/>
              </a:rPr>
              <a:t>պարզ RISC պրոցեսորի կողմից իրականացվող հրամանների </a:t>
            </a:r>
            <a:r>
              <a:rPr lang="hy-AM" sz="2800" b="1" dirty="0" smtClean="0">
                <a:latin typeface="Sylfaen" panose="010A0502050306030303" pitchFamily="18" charset="0"/>
              </a:rPr>
              <a:t>համակարգ</a:t>
            </a:r>
            <a:r>
              <a:rPr lang="en-US" sz="2800" b="1" dirty="0" smtClean="0">
                <a:latin typeface="Sylfaen" panose="010A0502050306030303" pitchFamily="18" charset="0"/>
              </a:rPr>
              <a:t>ը</a:t>
            </a:r>
            <a:endParaRPr lang="en-US" sz="2800" b="1" dirty="0">
              <a:latin typeface="Sylfaen" panose="010A0502050306030303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B1776E-BB11-4E7B-8080-0EB192EF2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054875"/>
              </p:ext>
            </p:extLst>
          </p:nvPr>
        </p:nvGraphicFramePr>
        <p:xfrm>
          <a:off x="683568" y="1268760"/>
          <a:ext cx="7632848" cy="53884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3222">
                  <a:extLst>
                    <a:ext uri="{9D8B030D-6E8A-4147-A177-3AD203B41FA5}">
                      <a16:colId xmlns:a16="http://schemas.microsoft.com/office/drawing/2014/main" val="509563459"/>
                    </a:ext>
                  </a:extLst>
                </a:gridCol>
                <a:gridCol w="1590176">
                  <a:extLst>
                    <a:ext uri="{9D8B030D-6E8A-4147-A177-3AD203B41FA5}">
                      <a16:colId xmlns:a16="http://schemas.microsoft.com/office/drawing/2014/main" val="305371413"/>
                    </a:ext>
                  </a:extLst>
                </a:gridCol>
                <a:gridCol w="4519450">
                  <a:extLst>
                    <a:ext uri="{9D8B030D-6E8A-4147-A177-3AD203B41FA5}">
                      <a16:colId xmlns:a16="http://schemas.microsoft.com/office/drawing/2014/main" val="1253575532"/>
                    </a:ext>
                  </a:extLst>
                </a:gridCol>
              </a:tblGrid>
              <a:tr h="4702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Operation code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 Instructions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Sylfaen" panose="010A0502050306030303" pitchFamily="18" charset="0"/>
                        </a:rPr>
                        <a:t> </a:t>
                      </a:r>
                      <a:endParaRPr lang="en-US" sz="1600" b="1" dirty="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4752584"/>
                  </a:ext>
                </a:extLst>
              </a:tr>
              <a:tr h="2290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0000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Nop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Գործողություն չկա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1633221"/>
                  </a:ext>
                </a:extLst>
              </a:tr>
              <a:tr h="2290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0001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Mov r1,r2,type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Փոխանցում, inc, dec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3840274"/>
                  </a:ext>
                </a:extLst>
              </a:tr>
              <a:tr h="4702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0010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Load r1,mem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Օպերանդի բեռնումը հիշողությունից ռեգիստր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5651989"/>
                  </a:ext>
                </a:extLst>
              </a:tr>
              <a:tr h="4702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0011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Store mem,r1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Օպերանդի գրանցում ռեգիստրից հիշողություն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8662526"/>
                  </a:ext>
                </a:extLst>
              </a:tr>
              <a:tr h="2290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0100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Add r1,r2,r3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Գումարման գործողություն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0224165"/>
                  </a:ext>
                </a:extLst>
              </a:tr>
              <a:tr h="2290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0101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Sub r1,r2,r3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Հանման գործողություն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2997496"/>
                  </a:ext>
                </a:extLst>
              </a:tr>
              <a:tr h="2290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0110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Shr r1,imm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Sylfaen" panose="010A0502050306030303" pitchFamily="18" charset="0"/>
                        </a:rPr>
                        <a:t>Օպերանդի</a:t>
                      </a:r>
                      <a:r>
                        <a:rPr lang="en-US" sz="1600" b="1" dirty="0">
                          <a:effectLst/>
                          <a:latin typeface="Sylfaen" panose="010A0502050306030303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Sylfaen" panose="010A0502050306030303" pitchFamily="18" charset="0"/>
                        </a:rPr>
                        <a:t>աջ</a:t>
                      </a:r>
                      <a:r>
                        <a:rPr lang="en-US" sz="1600" b="1" dirty="0">
                          <a:effectLst/>
                          <a:latin typeface="Sylfaen" panose="010A0502050306030303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Sylfaen" panose="010A0502050306030303" pitchFamily="18" charset="0"/>
                        </a:rPr>
                        <a:t>տեղաշարժ</a:t>
                      </a:r>
                      <a:r>
                        <a:rPr lang="en-US" sz="1600" b="1" dirty="0">
                          <a:effectLst/>
                          <a:latin typeface="Sylfaen" panose="010A0502050306030303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Sylfaen" panose="010A0502050306030303" pitchFamily="18" charset="0"/>
                        </a:rPr>
                        <a:t>imm</a:t>
                      </a:r>
                      <a:r>
                        <a:rPr lang="en-US" sz="1600" b="1" dirty="0">
                          <a:effectLst/>
                          <a:latin typeface="Sylfaen" panose="010A0502050306030303" pitchFamily="18" charset="0"/>
                        </a:rPr>
                        <a:t>-ի </a:t>
                      </a:r>
                      <a:r>
                        <a:rPr lang="en-US" sz="1600" b="1" dirty="0" err="1">
                          <a:effectLst/>
                          <a:latin typeface="Sylfaen" panose="010A0502050306030303" pitchFamily="18" charset="0"/>
                        </a:rPr>
                        <a:t>չափով</a:t>
                      </a:r>
                      <a:endParaRPr lang="en-US" sz="1600" b="1" dirty="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2128426"/>
                  </a:ext>
                </a:extLst>
              </a:tr>
              <a:tr h="2290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0111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Shl r1,imm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Sylfaen" panose="010A0502050306030303" pitchFamily="18" charset="0"/>
                        </a:rPr>
                        <a:t>Օպերանդի</a:t>
                      </a:r>
                      <a:r>
                        <a:rPr lang="en-US" sz="1600" b="1" dirty="0">
                          <a:effectLst/>
                          <a:latin typeface="Sylfaen" panose="010A0502050306030303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Sylfaen" panose="010A0502050306030303" pitchFamily="18" charset="0"/>
                        </a:rPr>
                        <a:t>ձախ</a:t>
                      </a:r>
                      <a:r>
                        <a:rPr lang="en-US" sz="1600" b="1" dirty="0">
                          <a:effectLst/>
                          <a:latin typeface="Sylfaen" panose="010A0502050306030303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Sylfaen" panose="010A0502050306030303" pitchFamily="18" charset="0"/>
                        </a:rPr>
                        <a:t>տեղաշարժ</a:t>
                      </a:r>
                      <a:r>
                        <a:rPr lang="en-US" sz="1600" b="1" dirty="0">
                          <a:effectLst/>
                          <a:latin typeface="Sylfaen" panose="010A0502050306030303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Sylfaen" panose="010A0502050306030303" pitchFamily="18" charset="0"/>
                        </a:rPr>
                        <a:t>imm</a:t>
                      </a:r>
                      <a:r>
                        <a:rPr lang="en-US" sz="1600" b="1" dirty="0">
                          <a:effectLst/>
                          <a:latin typeface="Sylfaen" panose="010A0502050306030303" pitchFamily="18" charset="0"/>
                        </a:rPr>
                        <a:t>-ի </a:t>
                      </a:r>
                      <a:r>
                        <a:rPr lang="en-US" sz="1600" b="1" dirty="0" err="1">
                          <a:effectLst/>
                          <a:latin typeface="Sylfaen" panose="010A0502050306030303" pitchFamily="18" charset="0"/>
                        </a:rPr>
                        <a:t>չափով</a:t>
                      </a:r>
                      <a:endParaRPr lang="en-US" sz="1600" b="1" dirty="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4221980"/>
                  </a:ext>
                </a:extLst>
              </a:tr>
              <a:tr h="2290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1000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halt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Դադար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8809697"/>
                  </a:ext>
                </a:extLst>
              </a:tr>
              <a:tr h="2290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1001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Branch (br)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Անցման հրաման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9054327"/>
                  </a:ext>
                </a:extLst>
              </a:tr>
              <a:tr h="2290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1010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Mul r1,r2,r3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Բազմապատկում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6471187"/>
                  </a:ext>
                </a:extLst>
              </a:tr>
              <a:tr h="2290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1011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I/O 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Մուտք/Ելք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4512090"/>
                  </a:ext>
                </a:extLst>
              </a:tr>
              <a:tr h="2290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1100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Not r1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r1 ռեգիստրի պարունակության ինվերսում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6854861"/>
                  </a:ext>
                </a:extLst>
              </a:tr>
              <a:tr h="4702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1101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And r1,r2,r3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Տրամաբանական And (bitwise) գործողություն 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4697221"/>
                  </a:ext>
                </a:extLst>
              </a:tr>
              <a:tr h="2290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1110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Or r1,r2,r3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Տրամաբանական  Or (bitwise) գործողություն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3161547"/>
                  </a:ext>
                </a:extLst>
              </a:tr>
              <a:tr h="4702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1111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ylfaen" panose="010A0502050306030303" pitchFamily="18" charset="0"/>
                        </a:rPr>
                        <a:t>Xor r1,r2,r3</a:t>
                      </a:r>
                      <a:endParaRPr lang="en-US" sz="1600" b="1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Sylfaen" panose="010A0502050306030303" pitchFamily="18" charset="0"/>
                        </a:rPr>
                        <a:t>Տրամաբանական</a:t>
                      </a:r>
                      <a:r>
                        <a:rPr lang="en-US" sz="1600" b="1" dirty="0">
                          <a:effectLst/>
                          <a:latin typeface="Sylfaen" panose="010A0502050306030303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Sylfaen" panose="010A0502050306030303" pitchFamily="18" charset="0"/>
                        </a:rPr>
                        <a:t>Xor</a:t>
                      </a:r>
                      <a:r>
                        <a:rPr lang="en-US" sz="1600" b="1" dirty="0">
                          <a:effectLst/>
                          <a:latin typeface="Sylfaen" panose="010A0502050306030303" pitchFamily="18" charset="0"/>
                        </a:rPr>
                        <a:t> (bitwise) </a:t>
                      </a:r>
                      <a:r>
                        <a:rPr lang="en-US" sz="1600" b="1" dirty="0" err="1">
                          <a:effectLst/>
                          <a:latin typeface="Sylfaen" panose="010A0502050306030303" pitchFamily="18" charset="0"/>
                        </a:rPr>
                        <a:t>գործողություն</a:t>
                      </a:r>
                      <a:endParaRPr lang="en-US" sz="1600" b="1" dirty="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3179969"/>
                  </a:ext>
                </a:extLst>
              </a:tr>
            </a:tbl>
          </a:graphicData>
        </a:graphic>
      </p:graphicFrame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8311870-C5B6-444B-89C0-B93BC6D03FFF}"/>
              </a:ext>
            </a:extLst>
          </p:cNvPr>
          <p:cNvSpPr txBox="1">
            <a:spLocks/>
          </p:cNvSpPr>
          <p:nvPr/>
        </p:nvSpPr>
        <p:spPr>
          <a:xfrm>
            <a:off x="8460432" y="6195239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5C68B6-61C2-468F-89AB-4B9F7531AA68}" type="slidenum">
              <a:rPr lang="ru-RU" sz="2000" smtClean="0">
                <a:solidFill>
                  <a:schemeClr val="bg1"/>
                </a:solidFill>
              </a:rPr>
              <a:pPr/>
              <a:t>9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62464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3037</TotalTime>
  <Words>1134</Words>
  <Application>Microsoft Office PowerPoint</Application>
  <PresentationFormat>On-screen Show (4:3)</PresentationFormat>
  <Paragraphs>216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Sylfaen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Anna</cp:lastModifiedBy>
  <cp:revision>195</cp:revision>
  <dcterms:created xsi:type="dcterms:W3CDTF">2017-05-15T01:06:55Z</dcterms:created>
  <dcterms:modified xsi:type="dcterms:W3CDTF">2020-06-04T11:22:04Z</dcterms:modified>
</cp:coreProperties>
</file>